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handoutMasters/handoutMaster1.xml" ContentType="application/vnd.openxmlformats-officedocument.presentationml.handoutMaster+xml"/>
  <Override PartName="/ppt/theme/theme4.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9"/>
  </p:notesMasterIdLst>
  <p:handoutMasterIdLst>
    <p:handoutMasterId r:id="rId10"/>
  </p:handoutMasterIdLst>
  <p:sldIdLst>
    <p:sldId id="263" r:id="rId3"/>
    <p:sldId id="257" r:id="rId4"/>
    <p:sldId id="260" r:id="rId5"/>
    <p:sldId id="258" r:id="rId6"/>
    <p:sldId id="259" r:id="rId7"/>
    <p:sldId id="261" r:id="rId8"/>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99A2"/>
    <a:srgbClr val="B21E2B"/>
    <a:srgbClr val="7E7E7E"/>
    <a:srgbClr val="DDDDDD"/>
    <a:srgbClr val="E0E0E0"/>
    <a:srgbClr val="C9C9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1" autoAdjust="0"/>
    <p:restoredTop sz="94487" autoAdjust="0"/>
  </p:normalViewPr>
  <p:slideViewPr>
    <p:cSldViewPr snapToGrid="0">
      <p:cViewPr varScale="1">
        <p:scale>
          <a:sx n="67" d="100"/>
          <a:sy n="67" d="100"/>
        </p:scale>
        <p:origin x="-1398" y="-96"/>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snapToGrid="0">
      <p:cViewPr varScale="1">
        <p:scale>
          <a:sx n="102" d="100"/>
          <a:sy n="102" d="100"/>
        </p:scale>
        <p:origin x="-3474" y="-96"/>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customXml" Target="../customXml/item1.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9A81E2BD-B3B0-4BCA-A602-EE959492E7BA}" type="datetimeFigureOut">
              <a:rPr lang="en-US" smtClean="0"/>
              <a:t>09/16/2014</a:t>
            </a:fld>
            <a:endParaRPr lang="en-US" dirty="0"/>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028B30A9-B659-4AD6-B503-5A0811F931E4}" type="slidenum">
              <a:rPr lang="en-US" smtClean="0"/>
              <a:t>‹#›</a:t>
            </a:fld>
            <a:endParaRPr lang="en-US" dirty="0"/>
          </a:p>
        </p:txBody>
      </p:sp>
    </p:spTree>
    <p:extLst>
      <p:ext uri="{BB962C8B-B14F-4D97-AF65-F5344CB8AC3E}">
        <p14:creationId xmlns:p14="http://schemas.microsoft.com/office/powerpoint/2010/main" val="2752671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F9464C88-A4C2-4218-8080-D3BE33262446}" type="datetimeFigureOut">
              <a:rPr lang="en-US" smtClean="0"/>
              <a:t>09/16/2014</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729CAD10-A8BE-4D87-AEFC-D3F292FC0B2A}" type="slidenum">
              <a:rPr lang="en-US" smtClean="0"/>
              <a:t>‹#›</a:t>
            </a:fld>
            <a:endParaRPr lang="en-US" dirty="0"/>
          </a:p>
        </p:txBody>
      </p:sp>
    </p:spTree>
    <p:extLst>
      <p:ext uri="{BB962C8B-B14F-4D97-AF65-F5344CB8AC3E}">
        <p14:creationId xmlns:p14="http://schemas.microsoft.com/office/powerpoint/2010/main" val="1651807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HH 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072" y="930104"/>
            <a:ext cx="4282906" cy="2855271"/>
          </a:xfrm>
          <a:prstGeom prst="rect">
            <a:avLst/>
          </a:prstGeom>
        </p:spPr>
      </p:pic>
      <p:pic>
        <p:nvPicPr>
          <p:cNvPr id="12" name="Picture 11"/>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4072" y="2819400"/>
            <a:ext cx="9148072" cy="1326230"/>
          </a:xfrm>
          <a:prstGeom prst="rect">
            <a:avLst/>
          </a:prstGeom>
        </p:spPr>
      </p:pic>
      <p:sp>
        <p:nvSpPr>
          <p:cNvPr id="2" name="Title 1"/>
          <p:cNvSpPr>
            <a:spLocks noGrp="1"/>
          </p:cNvSpPr>
          <p:nvPr>
            <p:ph type="ctrTitle" hasCustomPrompt="1"/>
          </p:nvPr>
        </p:nvSpPr>
        <p:spPr>
          <a:xfrm>
            <a:off x="4347472" y="2209800"/>
            <a:ext cx="4796528" cy="1175574"/>
          </a:xfrm>
        </p:spPr>
        <p:txBody>
          <a:bodyPr anchor="t">
            <a:noAutofit/>
          </a:bodyPr>
          <a:lstStyle>
            <a:lvl1pPr>
              <a:defRPr sz="3600" b="1" baseline="0">
                <a:solidFill>
                  <a:srgbClr val="1F99A2"/>
                </a:solidFill>
                <a:effectLst>
                  <a:outerShdw blurRad="38100" dist="38100" dir="2700000" algn="tl">
                    <a:srgbClr val="000000">
                      <a:alpha val="43137"/>
                    </a:srgbClr>
                  </a:outerShdw>
                </a:effectLst>
              </a:defRPr>
            </a:lvl1pPr>
          </a:lstStyle>
          <a:p>
            <a:r>
              <a:rPr lang="en-US" dirty="0" smtClean="0"/>
              <a:t>Client Name</a:t>
            </a:r>
            <a:endParaRPr lang="en-US" dirty="0"/>
          </a:p>
        </p:txBody>
      </p:sp>
      <p:pic>
        <p:nvPicPr>
          <p:cNvPr id="6" name="Picture 5"/>
          <p:cNvPicPr>
            <a:picLocks noChangeAspect="1"/>
          </p:cNvPicPr>
          <p:nvPr userDrawn="1"/>
        </p:nvPicPr>
        <p:blipFill rotWithShape="1">
          <a:blip r:embed="rId4" cstate="print">
            <a:extLst>
              <a:ext uri="{28A0092B-C50C-407E-A947-70E740481C1C}">
                <a14:useLocalDpi xmlns:a14="http://schemas.microsoft.com/office/drawing/2010/main" val="0"/>
              </a:ext>
            </a:extLst>
          </a:blip>
          <a:srcRect b="10582"/>
          <a:stretch/>
        </p:blipFill>
        <p:spPr>
          <a:xfrm>
            <a:off x="-4072" y="5412963"/>
            <a:ext cx="9148072" cy="1445037"/>
          </a:xfrm>
          <a:prstGeom prst="rect">
            <a:avLst/>
          </a:prstGeom>
        </p:spPr>
      </p:pic>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9144000" cy="1371160"/>
          </a:xfrm>
          <a:prstGeom prst="rect">
            <a:avLst/>
          </a:prstGeom>
        </p:spPr>
      </p:pic>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32576" y="84007"/>
            <a:ext cx="1864042" cy="656195"/>
          </a:xfrm>
          <a:prstGeom prst="rect">
            <a:avLst/>
          </a:prstGeom>
        </p:spPr>
      </p:pic>
    </p:spTree>
    <p:extLst>
      <p:ext uri="{BB962C8B-B14F-4D97-AF65-F5344CB8AC3E}">
        <p14:creationId xmlns:p14="http://schemas.microsoft.com/office/powerpoint/2010/main" val="1541105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AHH Product Slide - no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38440" y="4050815"/>
            <a:ext cx="7669443" cy="751530"/>
          </a:xfrm>
        </p:spPr>
        <p:txBody>
          <a:bodyPr anchor="t"/>
          <a:lstStyle>
            <a:lvl1pPr algn="ctr">
              <a:defRPr sz="2400" b="1" cap="none">
                <a:solidFill>
                  <a:srgbClr val="7E7E7E"/>
                </a:solidFill>
              </a:defRPr>
            </a:lvl1pPr>
          </a:lstStyle>
          <a:p>
            <a:r>
              <a:rPr lang="en-US" dirty="0" smtClean="0"/>
              <a:t>Section subtitle</a:t>
            </a:r>
            <a:endParaRPr lang="en-US" dirty="0"/>
          </a:p>
        </p:txBody>
      </p:sp>
      <p:sp>
        <p:nvSpPr>
          <p:cNvPr id="3" name="Text Placeholder 2"/>
          <p:cNvSpPr>
            <a:spLocks noGrp="1"/>
          </p:cNvSpPr>
          <p:nvPr>
            <p:ph type="body" idx="1" hasCustomPrompt="1"/>
          </p:nvPr>
        </p:nvSpPr>
        <p:spPr>
          <a:xfrm>
            <a:off x="730881" y="2688523"/>
            <a:ext cx="7678166" cy="1248284"/>
          </a:xfrm>
        </p:spPr>
        <p:txBody>
          <a:bodyPr anchor="ctr" anchorCtr="0">
            <a:normAutofit/>
          </a:bodyPr>
          <a:lstStyle>
            <a:lvl1pPr marL="0" indent="0">
              <a:buNone/>
              <a:defRPr sz="3600" u="none" baseline="0">
                <a:solidFill>
                  <a:srgbClr val="1F99A2"/>
                </a:solidFill>
                <a:effectLst>
                  <a:outerShdw blurRad="38100" dist="38100" dir="2700000" algn="tl">
                    <a:srgbClr val="000000">
                      <a:alpha val="43137"/>
                    </a:srgb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title</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b="10582"/>
          <a:stretch/>
        </p:blipFill>
        <p:spPr>
          <a:xfrm>
            <a:off x="-4072" y="5412963"/>
            <a:ext cx="9148072" cy="1445037"/>
          </a:xfrm>
          <a:prstGeom prst="rect">
            <a:avLst/>
          </a:prstGeom>
        </p:spPr>
      </p:pic>
    </p:spTree>
    <p:extLst>
      <p:ext uri="{BB962C8B-B14F-4D97-AF65-F5344CB8AC3E}">
        <p14:creationId xmlns:p14="http://schemas.microsoft.com/office/powerpoint/2010/main" val="27873248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AHH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04800" y="1295400"/>
            <a:ext cx="8534400" cy="4830763"/>
          </a:xfrm>
        </p:spPr>
        <p:txBody>
          <a:bodyPr/>
          <a:lstStyle>
            <a:lvl1pPr marL="0" indent="0" algn="ctr">
              <a:buNone/>
              <a:defRPr sz="2400" b="1">
                <a:solidFill>
                  <a:srgbClr val="1F99A2"/>
                </a:solidFill>
              </a:defRPr>
            </a:lvl1pPr>
            <a:lvl2pPr marL="3175" indent="0">
              <a:spcBef>
                <a:spcPts val="600"/>
              </a:spcBef>
              <a:buNone/>
              <a:defRPr sz="2000" b="1">
                <a:solidFill>
                  <a:srgbClr val="7E7E7E"/>
                </a:solidFill>
              </a:defRPr>
            </a:lvl2pPr>
            <a:lvl3pPr marL="460375" indent="-230188">
              <a:spcBef>
                <a:spcPts val="600"/>
              </a:spcBef>
              <a:buFont typeface="Arial" panose="020B0604020202020204" pitchFamily="34" charset="0"/>
              <a:buChar char="•"/>
              <a:defRPr sz="1800">
                <a:solidFill>
                  <a:srgbClr val="7E7E7E"/>
                </a:solidFill>
              </a:defRPr>
            </a:lvl3pPr>
            <a:lvl4pPr marL="741363" indent="-228600">
              <a:spcBef>
                <a:spcPts val="600"/>
              </a:spcBef>
              <a:defRPr sz="1800">
                <a:solidFill>
                  <a:srgbClr val="7E7E7E"/>
                </a:solidFill>
              </a:defRPr>
            </a:lvl4pPr>
            <a:lvl5pPr marL="968375" indent="-228600">
              <a:spcBef>
                <a:spcPts val="600"/>
              </a:spcBef>
              <a:defRPr sz="1800">
                <a:solidFill>
                  <a:srgbClr val="7E7E7E"/>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Box 7"/>
          <p:cNvSpPr txBox="1"/>
          <p:nvPr userDrawn="1"/>
        </p:nvSpPr>
        <p:spPr>
          <a:xfrm>
            <a:off x="7620000" y="6460123"/>
            <a:ext cx="1219200" cy="338554"/>
          </a:xfrm>
          <a:prstGeom prst="rect">
            <a:avLst/>
          </a:prstGeom>
          <a:noFill/>
        </p:spPr>
        <p:txBody>
          <a:bodyPr wrap="square" rtlCol="0">
            <a:spAutoFit/>
          </a:bodyPr>
          <a:lstStyle/>
          <a:p>
            <a:pPr algn="r"/>
            <a:fld id="{CE9EC7C0-CA89-458C-867C-8EAC8FF59308}" type="slidenum">
              <a:rPr lang="en-US" sz="1600" smtClean="0">
                <a:solidFill>
                  <a:srgbClr val="7E7E7E"/>
                </a:solidFill>
              </a:rPr>
              <a:t>‹#›</a:t>
            </a:fld>
            <a:endParaRPr lang="en-US" sz="1600" dirty="0">
              <a:solidFill>
                <a:srgbClr val="7E7E7E"/>
              </a:solidFill>
            </a:endParaRPr>
          </a:p>
        </p:txBody>
      </p:sp>
    </p:spTree>
    <p:extLst>
      <p:ext uri="{BB962C8B-B14F-4D97-AF65-F5344CB8AC3E}">
        <p14:creationId xmlns:p14="http://schemas.microsoft.com/office/powerpoint/2010/main" val="14820926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AHH Slide with call 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00200"/>
            <a:ext cx="5410200" cy="4525963"/>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019800" y="1600200"/>
            <a:ext cx="2819400" cy="4495800"/>
          </a:xfrm>
          <a:solidFill>
            <a:srgbClr val="E0E0E0"/>
          </a:solidFill>
          <a:ln w="53975" cmpd="thinThick">
            <a:noFill/>
          </a:ln>
          <a:effectLst/>
        </p:spPr>
        <p:txBody>
          <a:bodyPr anchor="ctr" anchorCtr="1">
            <a:normAutofit/>
          </a:bodyPr>
          <a:lstStyle>
            <a:lvl1pPr>
              <a:defRPr sz="2000" b="0" i="1">
                <a:solidFill>
                  <a:srgbClr val="7E7E7E"/>
                </a:solidFill>
              </a:defRPr>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9" name="TextBox 8"/>
          <p:cNvSpPr txBox="1"/>
          <p:nvPr userDrawn="1"/>
        </p:nvSpPr>
        <p:spPr>
          <a:xfrm>
            <a:off x="7620000" y="6460123"/>
            <a:ext cx="1219200" cy="338554"/>
          </a:xfrm>
          <a:prstGeom prst="rect">
            <a:avLst/>
          </a:prstGeom>
          <a:noFill/>
        </p:spPr>
        <p:txBody>
          <a:bodyPr wrap="square" rtlCol="0">
            <a:spAutoFit/>
          </a:bodyPr>
          <a:lstStyle/>
          <a:p>
            <a:pPr algn="r"/>
            <a:fld id="{CE9EC7C0-CA89-458C-867C-8EAC8FF59308}" type="slidenum">
              <a:rPr lang="en-US" sz="1600" smtClean="0">
                <a:solidFill>
                  <a:srgbClr val="7E7E7E"/>
                </a:solidFill>
              </a:rPr>
              <a:t>‹#›</a:t>
            </a:fld>
            <a:endParaRPr lang="en-US" sz="1600" dirty="0">
              <a:solidFill>
                <a:srgbClr val="7E7E7E"/>
              </a:solidFill>
            </a:endParaRPr>
          </a:p>
        </p:txBody>
      </p:sp>
    </p:spTree>
    <p:extLst>
      <p:ext uri="{BB962C8B-B14F-4D97-AF65-F5344CB8AC3E}">
        <p14:creationId xmlns:p14="http://schemas.microsoft.com/office/powerpoint/2010/main" val="39432483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AHH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Box 8"/>
          <p:cNvSpPr txBox="1"/>
          <p:nvPr userDrawn="1"/>
        </p:nvSpPr>
        <p:spPr>
          <a:xfrm>
            <a:off x="7620000" y="6460123"/>
            <a:ext cx="1219200" cy="338554"/>
          </a:xfrm>
          <a:prstGeom prst="rect">
            <a:avLst/>
          </a:prstGeom>
          <a:noFill/>
        </p:spPr>
        <p:txBody>
          <a:bodyPr wrap="square" rtlCol="0">
            <a:spAutoFit/>
          </a:bodyPr>
          <a:lstStyle/>
          <a:p>
            <a:pPr algn="r"/>
            <a:fld id="{CE9EC7C0-CA89-458C-867C-8EAC8FF59308}" type="slidenum">
              <a:rPr lang="en-US" sz="1600" smtClean="0">
                <a:solidFill>
                  <a:srgbClr val="7E7E7E"/>
                </a:solidFill>
              </a:rPr>
              <a:t>‹#›</a:t>
            </a:fld>
            <a:endParaRPr lang="en-US" sz="1600" dirty="0">
              <a:solidFill>
                <a:srgbClr val="7E7E7E"/>
              </a:solidFill>
            </a:endParaRPr>
          </a:p>
        </p:txBody>
      </p:sp>
    </p:spTree>
    <p:extLst>
      <p:ext uri="{BB962C8B-B14F-4D97-AF65-F5344CB8AC3E}">
        <p14:creationId xmlns:p14="http://schemas.microsoft.com/office/powerpoint/2010/main" val="30305222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HH Two Columns with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47463"/>
            <a:ext cx="4038600" cy="4178700"/>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47463"/>
            <a:ext cx="4038600" cy="4178700"/>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Box 8"/>
          <p:cNvSpPr txBox="1"/>
          <p:nvPr userDrawn="1"/>
        </p:nvSpPr>
        <p:spPr>
          <a:xfrm>
            <a:off x="7620000" y="6460123"/>
            <a:ext cx="1219200" cy="338554"/>
          </a:xfrm>
          <a:prstGeom prst="rect">
            <a:avLst/>
          </a:prstGeom>
          <a:noFill/>
        </p:spPr>
        <p:txBody>
          <a:bodyPr wrap="square" rtlCol="0">
            <a:spAutoFit/>
          </a:bodyPr>
          <a:lstStyle/>
          <a:p>
            <a:pPr algn="r"/>
            <a:fld id="{CE9EC7C0-CA89-458C-867C-8EAC8FF59308}" type="slidenum">
              <a:rPr lang="en-US" sz="1600" smtClean="0">
                <a:solidFill>
                  <a:srgbClr val="7E7E7E"/>
                </a:solidFill>
              </a:rPr>
              <a:t>‹#›</a:t>
            </a:fld>
            <a:endParaRPr lang="en-US" sz="1600" dirty="0">
              <a:solidFill>
                <a:srgbClr val="7E7E7E"/>
              </a:solidFill>
            </a:endParaRPr>
          </a:p>
        </p:txBody>
      </p:sp>
      <p:sp>
        <p:nvSpPr>
          <p:cNvPr id="7" name="Content Placeholder 2"/>
          <p:cNvSpPr>
            <a:spLocks noGrp="1"/>
          </p:cNvSpPr>
          <p:nvPr>
            <p:ph sz="half" idx="10"/>
          </p:nvPr>
        </p:nvSpPr>
        <p:spPr>
          <a:xfrm>
            <a:off x="476977" y="1422789"/>
            <a:ext cx="8220294" cy="426952"/>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Tree>
    <p:extLst>
      <p:ext uri="{BB962C8B-B14F-4D97-AF65-F5344CB8AC3E}">
        <p14:creationId xmlns:p14="http://schemas.microsoft.com/office/powerpoint/2010/main" val="111896317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HH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TextBox 6"/>
          <p:cNvSpPr txBox="1"/>
          <p:nvPr userDrawn="1"/>
        </p:nvSpPr>
        <p:spPr>
          <a:xfrm>
            <a:off x="7620000" y="6460123"/>
            <a:ext cx="1219200" cy="338554"/>
          </a:xfrm>
          <a:prstGeom prst="rect">
            <a:avLst/>
          </a:prstGeom>
          <a:noFill/>
        </p:spPr>
        <p:txBody>
          <a:bodyPr wrap="square" rtlCol="0">
            <a:spAutoFit/>
          </a:bodyPr>
          <a:lstStyle/>
          <a:p>
            <a:pPr algn="r"/>
            <a:fld id="{CE9EC7C0-CA89-458C-867C-8EAC8FF59308}" type="slidenum">
              <a:rPr lang="en-US" sz="1600" smtClean="0">
                <a:solidFill>
                  <a:srgbClr val="7E7E7E"/>
                </a:solidFill>
              </a:rPr>
              <a:t>‹#›</a:t>
            </a:fld>
            <a:endParaRPr lang="en-US" sz="1600" dirty="0">
              <a:solidFill>
                <a:srgbClr val="7E7E7E"/>
              </a:solidFill>
            </a:endParaRPr>
          </a:p>
        </p:txBody>
      </p:sp>
    </p:spTree>
    <p:extLst>
      <p:ext uri="{BB962C8B-B14F-4D97-AF65-F5344CB8AC3E}">
        <p14:creationId xmlns:p14="http://schemas.microsoft.com/office/powerpoint/2010/main" val="30925786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g"/><Relationship Id="rId1" Type="http://schemas.openxmlformats.org/officeDocument/2006/relationships/theme" Target="../theme/theme2.xml"/><Relationship Id="rId6" Type="http://schemas.openxmlformats.org/officeDocument/2006/relationships/image" Target="../media/image2.png"/><Relationship Id="rId5" Type="http://schemas.openxmlformats.org/officeDocument/2006/relationships/image" Target="../media/image8.png"/><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9144000" cy="1371160"/>
          </a:xfrm>
          <a:prstGeom prst="rect">
            <a:avLst/>
          </a:prstGeom>
        </p:spPr>
      </p:pic>
      <p:pic>
        <p:nvPicPr>
          <p:cNvPr id="11" name="Picture 10"/>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32576" y="84007"/>
            <a:ext cx="1864042" cy="656195"/>
          </a:xfrm>
          <a:prstGeom prst="rect">
            <a:avLst/>
          </a:prstGeom>
        </p:spPr>
      </p:pic>
      <p:sp>
        <p:nvSpPr>
          <p:cNvPr id="3" name="Text Placeholder 2"/>
          <p:cNvSpPr>
            <a:spLocks noGrp="1"/>
          </p:cNvSpPr>
          <p:nvPr>
            <p:ph type="body" idx="1"/>
          </p:nvPr>
        </p:nvSpPr>
        <p:spPr>
          <a:xfrm>
            <a:off x="304800" y="1600200"/>
            <a:ext cx="85344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286000" cy="365125"/>
          </a:xfrm>
          <a:prstGeom prst="rect">
            <a:avLst/>
          </a:prstGeom>
        </p:spPr>
        <p:txBody>
          <a:bodyPr vert="horz" lIns="91440" tIns="45720" rIns="91440" bIns="45720" rtlCol="0" anchor="ctr"/>
          <a:lstStyle>
            <a:lvl1pPr algn="r">
              <a:defRPr sz="1200">
                <a:solidFill>
                  <a:srgbClr val="7E7E7E"/>
                </a:solidFill>
              </a:defRPr>
            </a:lvl1pPr>
          </a:lstStyle>
          <a:p>
            <a:fld id="{497C1A7F-26C1-4945-B2CE-68BEA90B0CE8}" type="slidenum">
              <a:rPr lang="en-US" smtClean="0"/>
              <a:pPr/>
              <a:t>‹#›</a:t>
            </a:fld>
            <a:endParaRPr lang="en-US" dirty="0"/>
          </a:p>
        </p:txBody>
      </p:sp>
      <p:sp>
        <p:nvSpPr>
          <p:cNvPr id="2" name="Title Placeholder 1"/>
          <p:cNvSpPr>
            <a:spLocks noGrp="1"/>
          </p:cNvSpPr>
          <p:nvPr>
            <p:ph type="title"/>
          </p:nvPr>
        </p:nvSpPr>
        <p:spPr>
          <a:xfrm>
            <a:off x="3843738" y="152400"/>
            <a:ext cx="5299099" cy="838199"/>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pic>
        <p:nvPicPr>
          <p:cNvPr id="9" name="Picture 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16487" y="6199363"/>
            <a:ext cx="1470432" cy="582706"/>
          </a:xfrm>
          <a:prstGeom prst="rect">
            <a:avLst/>
          </a:prstGeom>
        </p:spPr>
      </p:pic>
    </p:spTree>
    <p:extLst>
      <p:ext uri="{BB962C8B-B14F-4D97-AF65-F5344CB8AC3E}">
        <p14:creationId xmlns:p14="http://schemas.microsoft.com/office/powerpoint/2010/main" val="202908833"/>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0" r:id="rId3"/>
    <p:sldLayoutId id="2147483660" r:id="rId4"/>
    <p:sldLayoutId id="2147483652" r:id="rId5"/>
    <p:sldLayoutId id="2147483661" r:id="rId6"/>
    <p:sldLayoutId id="2147483654" r:id="rId7"/>
  </p:sldLayoutIdLst>
  <p:timing>
    <p:tnLst>
      <p:par>
        <p:cTn id="1" dur="indefinite" restart="never" nodeType="tmRoot"/>
      </p:par>
    </p:tnLst>
  </p:timing>
  <p:txStyles>
    <p:titleStyle>
      <a:lvl1pPr algn="ctr" defTabSz="914400" rtl="0" eaLnBrk="1" latinLnBrk="0" hangingPunct="1">
        <a:spcBef>
          <a:spcPct val="0"/>
        </a:spcBef>
        <a:buNone/>
        <a:defRPr sz="2800" b="1" kern="1200">
          <a:solidFill>
            <a:schemeClr val="bg1"/>
          </a:solidFill>
          <a:latin typeface="+mj-lt"/>
          <a:ea typeface="+mj-ea"/>
          <a:cs typeface="+mj-cs"/>
        </a:defRPr>
      </a:lvl1pPr>
    </p:titleStyle>
    <p:bodyStyle>
      <a:lvl1pPr marL="0" indent="0" algn="ctr" defTabSz="914400" rtl="0" eaLnBrk="1" latinLnBrk="0" hangingPunct="1">
        <a:spcBef>
          <a:spcPct val="20000"/>
        </a:spcBef>
        <a:buFont typeface="Arial" panose="020B0604020202020204" pitchFamily="34" charset="0"/>
        <a:buNone/>
        <a:defRPr sz="2400" b="1" kern="1200">
          <a:solidFill>
            <a:srgbClr val="1F99A2"/>
          </a:solidFill>
          <a:latin typeface="+mn-lt"/>
          <a:ea typeface="+mn-ea"/>
          <a:cs typeface="+mn-cs"/>
        </a:defRPr>
      </a:lvl1pPr>
      <a:lvl2pPr marL="3175" indent="0" algn="l" defTabSz="914400" rtl="0" eaLnBrk="1" latinLnBrk="0" hangingPunct="1">
        <a:spcBef>
          <a:spcPct val="20000"/>
        </a:spcBef>
        <a:buFont typeface="Arial" panose="020B0604020202020204" pitchFamily="34" charset="0"/>
        <a:buNone/>
        <a:defRPr sz="2000" b="1" kern="1200">
          <a:solidFill>
            <a:srgbClr val="7E7E7E"/>
          </a:solidFill>
          <a:latin typeface="+mn-lt"/>
          <a:ea typeface="+mn-ea"/>
          <a:cs typeface="+mn-cs"/>
        </a:defRPr>
      </a:lvl2pPr>
      <a:lvl3pPr marL="458788" indent="-228600" algn="l" defTabSz="914400" rtl="0" eaLnBrk="1" latinLnBrk="0" hangingPunct="1">
        <a:spcBef>
          <a:spcPct val="20000"/>
        </a:spcBef>
        <a:buFont typeface="Arial" panose="020B0604020202020204" pitchFamily="34" charset="0"/>
        <a:buChar char="•"/>
        <a:defRPr sz="1800" kern="1200">
          <a:solidFill>
            <a:srgbClr val="7E7E7E"/>
          </a:solidFill>
          <a:latin typeface="+mn-lt"/>
          <a:ea typeface="+mn-ea"/>
          <a:cs typeface="+mn-cs"/>
        </a:defRPr>
      </a:lvl3pPr>
      <a:lvl4pPr marL="741363" indent="-228600" algn="l" defTabSz="914400" rtl="0" eaLnBrk="1" latinLnBrk="0" hangingPunct="1">
        <a:spcBef>
          <a:spcPct val="20000"/>
        </a:spcBef>
        <a:buFont typeface="Arial" panose="020B0604020202020204" pitchFamily="34" charset="0"/>
        <a:buChar char="–"/>
        <a:defRPr sz="1800" kern="1200">
          <a:solidFill>
            <a:srgbClr val="7E7E7E"/>
          </a:solidFill>
          <a:latin typeface="+mn-lt"/>
          <a:ea typeface="+mn-ea"/>
          <a:cs typeface="+mn-cs"/>
        </a:defRPr>
      </a:lvl4pPr>
      <a:lvl5pPr marL="968375" indent="-228600" algn="l" defTabSz="914400" rtl="0" eaLnBrk="1" latinLnBrk="0" hangingPunct="1">
        <a:spcBef>
          <a:spcPct val="20000"/>
        </a:spcBef>
        <a:buFont typeface="Arial" panose="020B0604020202020204" pitchFamily="34" charset="0"/>
        <a:buChar char="»"/>
        <a:defRPr sz="1800" kern="1200">
          <a:solidFill>
            <a:srgbClr val="7E7E7E"/>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072" y="930104"/>
            <a:ext cx="4282906" cy="2855271"/>
          </a:xfrm>
          <a:prstGeom prst="rect">
            <a:avLst/>
          </a:prstGeom>
        </p:spPr>
      </p:pic>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72" y="5251062"/>
            <a:ext cx="9148072" cy="1616052"/>
          </a:xfrm>
          <a:prstGeom prst="rect">
            <a:avLst/>
          </a:prstGeom>
        </p:spPr>
      </p:pic>
      <p:pic>
        <p:nvPicPr>
          <p:cNvPr id="4" name="Picture 3"/>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4072" y="2819400"/>
            <a:ext cx="9148072" cy="1326230"/>
          </a:xfrm>
          <a:prstGeom prst="rect">
            <a:avLst/>
          </a:prstGeom>
        </p:spPr>
      </p:pic>
      <p:sp>
        <p:nvSpPr>
          <p:cNvPr id="5" name="Title 1"/>
          <p:cNvSpPr txBox="1">
            <a:spLocks/>
          </p:cNvSpPr>
          <p:nvPr userDrawn="1"/>
        </p:nvSpPr>
        <p:spPr>
          <a:xfrm>
            <a:off x="4347472" y="2209800"/>
            <a:ext cx="4796528" cy="1175574"/>
          </a:xfrm>
          <a:prstGeom prst="rect">
            <a:avLst/>
          </a:prstGeom>
        </p:spPr>
        <p:txBody>
          <a:bodyPr anchor="t">
            <a:noAutofit/>
          </a:bodyPr>
          <a:lstStyle>
            <a:lvl1pPr algn="ctr" defTabSz="914400" rtl="0" eaLnBrk="1" latinLnBrk="0" hangingPunct="1">
              <a:spcBef>
                <a:spcPct val="0"/>
              </a:spcBef>
              <a:buNone/>
              <a:defRPr sz="3600" b="1" kern="1200" baseline="0">
                <a:solidFill>
                  <a:srgbClr val="1F99A2"/>
                </a:solidFill>
                <a:effectLst>
                  <a:outerShdw blurRad="38100" dist="38100" dir="2700000" algn="tl">
                    <a:srgbClr val="000000">
                      <a:alpha val="43137"/>
                    </a:srgbClr>
                  </a:outerShdw>
                </a:effectLst>
                <a:latin typeface="+mj-lt"/>
                <a:ea typeface="+mj-ea"/>
                <a:cs typeface="+mj-cs"/>
              </a:defRPr>
            </a:lvl1pPr>
          </a:lstStyle>
          <a:p>
            <a:r>
              <a:rPr lang="en-US" dirty="0" smtClean="0">
                <a:solidFill>
                  <a:srgbClr val="B21E2B"/>
                </a:solidFill>
              </a:rPr>
              <a:t>Client Name</a:t>
            </a:r>
            <a:endParaRPr lang="en-US" dirty="0">
              <a:solidFill>
                <a:srgbClr val="B21E2B"/>
              </a:solidFill>
            </a:endParaRPr>
          </a:p>
        </p:txBody>
      </p:sp>
      <p:pic>
        <p:nvPicPr>
          <p:cNvPr id="6" name="Picture 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072" y="0"/>
            <a:ext cx="9148072" cy="1382685"/>
          </a:xfrm>
          <a:prstGeom prst="rect">
            <a:avLst/>
          </a:prstGeom>
        </p:spPr>
      </p:pic>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39556" y="77027"/>
            <a:ext cx="1864042" cy="656195"/>
          </a:xfrm>
          <a:prstGeom prst="rect">
            <a:avLst/>
          </a:prstGeom>
        </p:spPr>
      </p:pic>
    </p:spTree>
    <p:extLst>
      <p:ext uri="{BB962C8B-B14F-4D97-AF65-F5344CB8AC3E}">
        <p14:creationId xmlns:p14="http://schemas.microsoft.com/office/powerpoint/2010/main" val="1441930044"/>
      </p:ext>
    </p:extLst>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sz="4400" dirty="0" smtClean="0"/>
              <a:t>Precertification</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3373" y="3792512"/>
            <a:ext cx="2597255" cy="914307"/>
          </a:xfrm>
          <a:prstGeom prst="rect">
            <a:avLst/>
          </a:prstGeom>
        </p:spPr>
      </p:pic>
    </p:spTree>
    <p:extLst>
      <p:ext uri="{BB962C8B-B14F-4D97-AF65-F5344CB8AC3E}">
        <p14:creationId xmlns:p14="http://schemas.microsoft.com/office/powerpoint/2010/main" val="584540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Precertification</a:t>
            </a:r>
            <a:endParaRPr lang="en-US" dirty="0"/>
          </a:p>
        </p:txBody>
      </p:sp>
      <p:sp>
        <p:nvSpPr>
          <p:cNvPr id="3" name="Content Placeholder 2"/>
          <p:cNvSpPr>
            <a:spLocks noGrp="1"/>
          </p:cNvSpPr>
          <p:nvPr>
            <p:ph idx="1"/>
          </p:nvPr>
        </p:nvSpPr>
        <p:spPr/>
        <p:txBody>
          <a:bodyPr/>
          <a:lstStyle/>
          <a:p>
            <a:r>
              <a:rPr lang="en-US" dirty="0"/>
              <a:t>What is precertification? </a:t>
            </a:r>
            <a:endParaRPr lang="en-US" dirty="0" smtClean="0"/>
          </a:p>
          <a:p>
            <a:pPr lvl="1"/>
            <a:r>
              <a:rPr lang="en-US" b="0" dirty="0" smtClean="0"/>
              <a:t>The </a:t>
            </a:r>
            <a:r>
              <a:rPr lang="en-US" b="0" dirty="0"/>
              <a:t>purpose of precertification is to ensure that you and anyone else covered under your benefit plan will receive medical care that is necessary and appropriate. </a:t>
            </a:r>
            <a:r>
              <a:rPr lang="en-US" b="0" dirty="0" smtClean="0"/>
              <a:t>Precertification is </a:t>
            </a:r>
            <a:r>
              <a:rPr lang="en-US" dirty="0" smtClean="0"/>
              <a:t>confidential</a:t>
            </a:r>
            <a:r>
              <a:rPr lang="en-US" b="0" dirty="0" smtClean="0"/>
              <a:t> and </a:t>
            </a:r>
            <a:r>
              <a:rPr lang="en-US" dirty="0" smtClean="0"/>
              <a:t>no cost to you</a:t>
            </a:r>
            <a:r>
              <a:rPr lang="en-US" b="0" dirty="0" smtClean="0"/>
              <a:t>!</a:t>
            </a:r>
          </a:p>
          <a:p>
            <a:endParaRPr lang="en-US" dirty="0"/>
          </a:p>
          <a:p>
            <a:r>
              <a:rPr lang="en-US" dirty="0" smtClean="0"/>
              <a:t>Why </a:t>
            </a:r>
            <a:r>
              <a:rPr lang="en-US" dirty="0"/>
              <a:t>is precertification necessary? </a:t>
            </a:r>
            <a:endParaRPr lang="en-US" dirty="0" smtClean="0"/>
          </a:p>
          <a:p>
            <a:pPr lvl="1"/>
            <a:r>
              <a:rPr lang="en-US" b="0" dirty="0" smtClean="0"/>
              <a:t>Unnecessary </a:t>
            </a:r>
            <a:r>
              <a:rPr lang="en-US" b="0" dirty="0"/>
              <a:t>or excessive use of health care drives up medical costs. Precertification is a way to monitor utilization and contain health care costs</a:t>
            </a:r>
            <a:r>
              <a:rPr lang="en-US" b="0" dirty="0" smtClean="0"/>
              <a:t>.</a:t>
            </a:r>
            <a:endParaRPr lang="en-US" b="0" dirty="0"/>
          </a:p>
        </p:txBody>
      </p:sp>
    </p:spTree>
    <p:extLst>
      <p:ext uri="{BB962C8B-B14F-4D97-AF65-F5344CB8AC3E}">
        <p14:creationId xmlns:p14="http://schemas.microsoft.com/office/powerpoint/2010/main" val="15448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Precertification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precertification process is easy</a:t>
            </a:r>
          </a:p>
          <a:p>
            <a:pPr marL="231775" lvl="1" indent="-228600">
              <a:buFont typeface="+mj-lt"/>
              <a:buAutoNum type="arabicPeriod"/>
            </a:pPr>
            <a:r>
              <a:rPr lang="en-US" dirty="0"/>
              <a:t>Check your ID card for precertification instructions.</a:t>
            </a:r>
          </a:p>
          <a:p>
            <a:pPr lvl="2"/>
            <a:r>
              <a:rPr lang="en-US" dirty="0"/>
              <a:t>Your health plan </a:t>
            </a:r>
            <a:r>
              <a:rPr lang="en-US" dirty="0" smtClean="0"/>
              <a:t>requires </a:t>
            </a:r>
            <a:r>
              <a:rPr lang="en-US" dirty="0"/>
              <a:t>precertification for hospital admissions </a:t>
            </a:r>
            <a:r>
              <a:rPr lang="en-US" dirty="0" smtClean="0"/>
              <a:t>and certain </a:t>
            </a:r>
            <a:r>
              <a:rPr lang="en-US" dirty="0"/>
              <a:t>medical procedures.</a:t>
            </a:r>
          </a:p>
          <a:p>
            <a:pPr lvl="2"/>
            <a:r>
              <a:rPr lang="en-US" dirty="0"/>
              <a:t>Contact your </a:t>
            </a:r>
            <a:r>
              <a:rPr lang="en-US" dirty="0" smtClean="0"/>
              <a:t>plan administrator </a:t>
            </a:r>
            <a:r>
              <a:rPr lang="en-US" dirty="0"/>
              <a:t>for more information on what procedures require precertification. </a:t>
            </a:r>
            <a:endParaRPr lang="en-US" dirty="0" smtClean="0"/>
          </a:p>
          <a:p>
            <a:pPr marL="231775" lvl="1" indent="-228600">
              <a:buFont typeface="+mj-lt"/>
              <a:buAutoNum type="arabicPeriod"/>
            </a:pPr>
            <a:r>
              <a:rPr lang="en-US" dirty="0" smtClean="0"/>
              <a:t>You</a:t>
            </a:r>
            <a:r>
              <a:rPr lang="en-US" dirty="0"/>
              <a:t>, a family member or your doctor should call </a:t>
            </a:r>
            <a:r>
              <a:rPr lang="en-US" dirty="0" smtClean="0"/>
              <a:t>1-877-815-1017 and select option 2 for </a:t>
            </a:r>
            <a:r>
              <a:rPr lang="en-US" dirty="0"/>
              <a:t>precertification. You will need to provide information about:</a:t>
            </a:r>
          </a:p>
          <a:p>
            <a:pPr lvl="2"/>
            <a:r>
              <a:rPr lang="en-US" dirty="0"/>
              <a:t>The patient, such as name, address and birth date</a:t>
            </a:r>
          </a:p>
          <a:p>
            <a:pPr lvl="2"/>
            <a:r>
              <a:rPr lang="en-US" dirty="0"/>
              <a:t>The provider, such as name and address</a:t>
            </a:r>
          </a:p>
          <a:p>
            <a:pPr lvl="2"/>
            <a:r>
              <a:rPr lang="en-US" dirty="0"/>
              <a:t>The procedure and the date of </a:t>
            </a:r>
            <a:r>
              <a:rPr lang="en-US" dirty="0" smtClean="0"/>
              <a:t>service</a:t>
            </a:r>
          </a:p>
          <a:p>
            <a:pPr marL="231775" lvl="1" indent="-228600">
              <a:buFont typeface="+mj-lt"/>
              <a:buAutoNum type="arabicPeriod"/>
            </a:pPr>
            <a:r>
              <a:rPr lang="en-US" dirty="0" smtClean="0"/>
              <a:t>We </a:t>
            </a:r>
            <a:r>
              <a:rPr lang="en-US" dirty="0"/>
              <a:t>will review your information and:</a:t>
            </a:r>
          </a:p>
          <a:p>
            <a:pPr lvl="2"/>
            <a:r>
              <a:rPr lang="en-US" dirty="0"/>
              <a:t>Make sure the procedure is appropriate and necessary for you</a:t>
            </a:r>
          </a:p>
          <a:p>
            <a:pPr lvl="2"/>
            <a:r>
              <a:rPr lang="en-US" dirty="0"/>
              <a:t>Work with your doctor to ensure your care takes place in the most appropriate setting</a:t>
            </a:r>
          </a:p>
          <a:p>
            <a:pPr lvl="2"/>
            <a:r>
              <a:rPr lang="en-US" dirty="0"/>
              <a:t>Monitor length of stay and support discharge planning, if you are in the </a:t>
            </a:r>
            <a:r>
              <a:rPr lang="en-US" dirty="0" smtClean="0"/>
              <a:t>hospital</a:t>
            </a:r>
            <a:endParaRPr lang="en-US" dirty="0"/>
          </a:p>
        </p:txBody>
      </p:sp>
    </p:spTree>
    <p:extLst>
      <p:ext uri="{BB962C8B-B14F-4D97-AF65-F5344CB8AC3E}">
        <p14:creationId xmlns:p14="http://schemas.microsoft.com/office/powerpoint/2010/main" val="563639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Precertification</a:t>
            </a:r>
            <a:endParaRPr lang="en-US" dirty="0"/>
          </a:p>
        </p:txBody>
      </p:sp>
      <p:sp>
        <p:nvSpPr>
          <p:cNvPr id="3" name="Content Placeholder 2"/>
          <p:cNvSpPr>
            <a:spLocks noGrp="1"/>
          </p:cNvSpPr>
          <p:nvPr>
            <p:ph idx="1"/>
          </p:nvPr>
        </p:nvSpPr>
        <p:spPr/>
        <p:txBody>
          <a:bodyPr/>
          <a:lstStyle/>
          <a:p>
            <a:r>
              <a:rPr lang="en-US" dirty="0"/>
              <a:t>Do I have to </a:t>
            </a:r>
            <a:r>
              <a:rPr lang="en-US" dirty="0" smtClean="0"/>
              <a:t>call for precertification? </a:t>
            </a:r>
            <a:r>
              <a:rPr lang="en-US" dirty="0"/>
              <a:t>When should I call? </a:t>
            </a:r>
            <a:endParaRPr lang="en-US" dirty="0" smtClean="0"/>
          </a:p>
          <a:p>
            <a:pPr lvl="1"/>
            <a:r>
              <a:rPr lang="en-US" b="0" dirty="0" smtClean="0"/>
              <a:t>You</a:t>
            </a:r>
            <a:r>
              <a:rPr lang="en-US" b="0" dirty="0"/>
              <a:t>, a family member, physician or medical provider should call when you are having a medical procedure that requires precertification. Your benefit plan may require certain timelines for precertification of procedures, hospital admissions and/or Emergency Room visits. Questions? Check with your </a:t>
            </a:r>
            <a:r>
              <a:rPr lang="en-US" b="0" dirty="0" smtClean="0"/>
              <a:t>plan administrator for </a:t>
            </a:r>
            <a:r>
              <a:rPr lang="en-US" b="0" dirty="0"/>
              <a:t>more information.</a:t>
            </a:r>
          </a:p>
          <a:p>
            <a:endParaRPr lang="en-US" dirty="0"/>
          </a:p>
          <a:p>
            <a:r>
              <a:rPr lang="en-US" dirty="0"/>
              <a:t>What if I forget to make the call?</a:t>
            </a:r>
          </a:p>
          <a:p>
            <a:pPr lvl="1"/>
            <a:r>
              <a:rPr lang="en-US" b="0" dirty="0"/>
              <a:t>Failure to receive precertification may result in additional financial responsibility. Refer to your benefit plan for the specified time frame required to obtain precertification.</a:t>
            </a:r>
          </a:p>
        </p:txBody>
      </p:sp>
    </p:spTree>
    <p:extLst>
      <p:ext uri="{BB962C8B-B14F-4D97-AF65-F5344CB8AC3E}">
        <p14:creationId xmlns:p14="http://schemas.microsoft.com/office/powerpoint/2010/main" val="563639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Precertification</a:t>
            </a:r>
            <a:endParaRPr lang="en-US" dirty="0"/>
          </a:p>
        </p:txBody>
      </p:sp>
      <p:sp>
        <p:nvSpPr>
          <p:cNvPr id="3" name="Content Placeholder 2"/>
          <p:cNvSpPr>
            <a:spLocks noGrp="1"/>
          </p:cNvSpPr>
          <p:nvPr>
            <p:ph idx="1"/>
          </p:nvPr>
        </p:nvSpPr>
        <p:spPr/>
        <p:txBody>
          <a:bodyPr/>
          <a:lstStyle/>
          <a:p>
            <a:r>
              <a:rPr lang="en-US" dirty="0"/>
              <a:t>Will the program affect my freedom to choose my own physician or hospital? </a:t>
            </a:r>
            <a:endParaRPr lang="en-US" dirty="0" smtClean="0"/>
          </a:p>
          <a:p>
            <a:pPr lvl="1"/>
            <a:r>
              <a:rPr lang="en-US" b="0" dirty="0" smtClean="0"/>
              <a:t>Your </a:t>
            </a:r>
            <a:r>
              <a:rPr lang="en-US" b="0" dirty="0"/>
              <a:t>benefit plan may be structured to incent you to use certain physicians or hospitals. Be sure to check with your benefit plan or </a:t>
            </a:r>
            <a:r>
              <a:rPr lang="en-US" b="0" dirty="0" smtClean="0"/>
              <a:t>plan administrator if </a:t>
            </a:r>
            <a:r>
              <a:rPr lang="en-US" b="0" dirty="0"/>
              <a:t>you have questions. </a:t>
            </a:r>
            <a:endParaRPr lang="en-US" b="0" dirty="0" smtClean="0"/>
          </a:p>
          <a:p>
            <a:endParaRPr lang="en-US" dirty="0"/>
          </a:p>
          <a:p>
            <a:r>
              <a:rPr lang="en-US" dirty="0" smtClean="0"/>
              <a:t>What </a:t>
            </a:r>
            <a:r>
              <a:rPr lang="en-US" dirty="0"/>
              <a:t>if I am not ready to leave the hospital upon the planned discharge date? </a:t>
            </a:r>
            <a:endParaRPr lang="en-US" dirty="0" smtClean="0"/>
          </a:p>
          <a:p>
            <a:pPr lvl="1"/>
            <a:r>
              <a:rPr lang="en-US" b="0" dirty="0" smtClean="0"/>
              <a:t>The </a:t>
            </a:r>
            <a:r>
              <a:rPr lang="en-US" b="0" dirty="0"/>
              <a:t>precertification program monitors your ongoing care and your treatment will continue as long as it is necessary and appropriate. We will perform discharge planning to ensure appropriate support is available after you leave the hospital.</a:t>
            </a:r>
          </a:p>
        </p:txBody>
      </p:sp>
    </p:spTree>
    <p:extLst>
      <p:ext uri="{BB962C8B-B14F-4D97-AF65-F5344CB8AC3E}">
        <p14:creationId xmlns:p14="http://schemas.microsoft.com/office/powerpoint/2010/main" val="563639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Precertification</a:t>
            </a:r>
            <a:endParaRPr lang="en-US" dirty="0"/>
          </a:p>
        </p:txBody>
      </p:sp>
      <p:sp>
        <p:nvSpPr>
          <p:cNvPr id="3" name="Content Placeholder 2"/>
          <p:cNvSpPr>
            <a:spLocks noGrp="1"/>
          </p:cNvSpPr>
          <p:nvPr>
            <p:ph idx="1"/>
          </p:nvPr>
        </p:nvSpPr>
        <p:spPr/>
        <p:txBody>
          <a:bodyPr anchor="ctr">
            <a:normAutofit/>
          </a:bodyPr>
          <a:lstStyle/>
          <a:p>
            <a:r>
              <a:rPr lang="en-US" sz="4400" dirty="0"/>
              <a:t>For precertification, call</a:t>
            </a:r>
          </a:p>
          <a:p>
            <a:r>
              <a:rPr lang="en-US" sz="4400" dirty="0"/>
              <a:t>1-877-815-1017, option 2</a:t>
            </a:r>
          </a:p>
        </p:txBody>
      </p:sp>
    </p:spTree>
    <p:extLst>
      <p:ext uri="{BB962C8B-B14F-4D97-AF65-F5344CB8AC3E}">
        <p14:creationId xmlns:p14="http://schemas.microsoft.com/office/powerpoint/2010/main" val="563639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AHH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itle Slide - corre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nefit Documents" ma:contentTypeID="0x0101008984F96F3175BB4F900A70CCD92E69DC00B5112008AC81D94BAA8C43EE66D0A7D4" ma:contentTypeVersion="22" ma:contentTypeDescription="" ma:contentTypeScope="" ma:versionID="2e09b8fcdc2a4f5ee7cb16a85d53f230">
  <xsd:schema xmlns:xsd="http://www.w3.org/2001/XMLSchema" xmlns:xs="http://www.w3.org/2001/XMLSchema" xmlns:p="http://schemas.microsoft.com/office/2006/metadata/properties" xmlns:ns2="9d2b984c-40f1-4d4f-afa2-7e0ed2cf4984" xmlns:ns3="http://schemas.microsoft.com/sharepoint/v4" targetNamespace="http://schemas.microsoft.com/office/2006/metadata/properties" ma:root="true" ma:fieldsID="9886619a167fa70c7966ecac62fb9833" ns2:_="" ns3:_="">
    <xsd:import namespace="9d2b984c-40f1-4d4f-afa2-7e0ed2cf4984"/>
    <xsd:import namespace="http://schemas.microsoft.com/sharepoint/v4"/>
    <xsd:element name="properties">
      <xsd:complexType>
        <xsd:sequence>
          <xsd:element name="documentManagement">
            <xsd:complexType>
              <xsd:all>
                <xsd:element ref="ns2:Audience1" minOccurs="0"/>
                <xsd:element ref="ns2:Document_x0020_Type" minOccurs="0"/>
                <xsd:element ref="ns2:Coverage_x0020_Year" minOccurs="0"/>
                <xsd:element ref="ns2:Provider" minOccurs="0"/>
                <xsd:element ref="ns2:Weight" minOccurs="0"/>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2b984c-40f1-4d4f-afa2-7e0ed2cf4984" elementFormDefault="qualified">
    <xsd:import namespace="http://schemas.microsoft.com/office/2006/documentManagement/types"/>
    <xsd:import namespace="http://schemas.microsoft.com/office/infopath/2007/PartnerControls"/>
    <xsd:element name="Audience1" ma:index="2" nillable="true" ma:displayName="Audience" ma:internalName="Audience1" ma:readOnly="false">
      <xsd:complexType>
        <xsd:complexContent>
          <xsd:extension base="dms:MultiChoice">
            <xsd:sequence>
              <xsd:element name="Value" maxOccurs="unbounded" minOccurs="0" nillable="true">
                <xsd:simpleType>
                  <xsd:restriction base="dms:Choice">
                    <xsd:enumeration value="State Employee"/>
                    <xsd:enumeration value="State Retiree"/>
                    <xsd:enumeration value="Public School Employee"/>
                    <xsd:enumeration value="Public School Retiree"/>
                    <xsd:enumeration value="State Insurance Rep"/>
                    <xsd:enumeration value="School Insurance Rep"/>
                    <xsd:enumeration value="Communication Center"/>
                  </xsd:restriction>
                </xsd:simpleType>
              </xsd:element>
            </xsd:sequence>
          </xsd:extension>
        </xsd:complexContent>
      </xsd:complexType>
    </xsd:element>
    <xsd:element name="Document_x0020_Type" ma:index="3" nillable="true" ma:displayName="Document Type" ma:format="Dropdown" ma:internalName="Document_x0020_Type" ma:readOnly="false">
      <xsd:simpleType>
        <xsd:restriction base="dms:Choice">
          <xsd:enumeration value="Presentations"/>
          <xsd:enumeration value="Summary Plan Descriptions"/>
          <xsd:enumeration value="Preferred Drug List"/>
          <xsd:enumeration value="Forms"/>
          <xsd:enumeration value="Newsletters"/>
          <xsd:enumeration value="Table of Important Dates"/>
          <xsd:enumeration value="Manuals"/>
          <xsd:enumeration value="Enrollment Guides"/>
          <xsd:enumeration value="Rates"/>
          <xsd:enumeration value="Schedule of Benefits"/>
          <xsd:enumeration value="Reference Price"/>
          <xsd:enumeration value="PowerPoint Presentations"/>
          <xsd:enumeration value="Videos"/>
          <xsd:enumeration value="Letters"/>
        </xsd:restriction>
      </xsd:simpleType>
    </xsd:element>
    <xsd:element name="Coverage_x0020_Year" ma:index="4" nillable="true" ma:displayName="Coverage Year" ma:format="Dropdown" ma:internalName="Coverage_x0020_Year">
      <xsd:simpleType>
        <xsd:restriction base="dms:Choice">
          <xsd:enumeration value="9999"/>
          <xsd:enumeration value="2013"/>
          <xsd:enumeration value="2014"/>
          <xsd:enumeration value="2015"/>
          <xsd:enumeration value="2016"/>
          <xsd:enumeration value="2017"/>
          <xsd:enumeration value="2018"/>
        </xsd:restriction>
      </xsd:simpleType>
    </xsd:element>
    <xsd:element name="Provider" ma:index="5" nillable="true" ma:displayName="Provider" ma:format="Dropdown" ma:internalName="Provider">
      <xsd:simpleType>
        <xsd:restriction base="dms:Choice">
          <xsd:enumeration value="ARBenefits"/>
          <xsd:enumeration value="AR Diamond Plan"/>
          <xsd:enumeration value="FBMC/WageWork"/>
          <xsd:enumeration value="Datapath"/>
          <xsd:enumeration value="Delta Dental"/>
          <xsd:enumeration value="Humana"/>
          <xsd:enumeration value="Minnesota Life"/>
          <xsd:enumeration value="Securian"/>
          <xsd:enumeration value="HSA/FSA"/>
          <xsd:enumeration value="ARSEBA"/>
        </xsd:restriction>
      </xsd:simpleType>
    </xsd:element>
    <xsd:element name="Weight" ma:index="6" nillable="true" ma:displayName="Weight" ma:internalName="Weight" ma:readOnly="false"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3"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udience1 xmlns="9d2b984c-40f1-4d4f-afa2-7e0ed2cf4984">
      <Value>Communication Center</Value>
    </Audience1>
    <Document_x0020_Type xmlns="9d2b984c-40f1-4d4f-afa2-7e0ed2cf4984">PowerPoint Presentations</Document_x0020_Type>
    <Weight xmlns="9d2b984c-40f1-4d4f-afa2-7e0ed2cf4984" xsi:nil="true"/>
    <Coverage_x0020_Year xmlns="9d2b984c-40f1-4d4f-afa2-7e0ed2cf4984" xsi:nil="true"/>
    <IconOverlay xmlns="http://schemas.microsoft.com/sharepoint/v4" xsi:nil="true"/>
    <Provider xmlns="9d2b984c-40f1-4d4f-afa2-7e0ed2cf4984" xsi:nil="true"/>
  </documentManagement>
</p:properties>
</file>

<file path=customXml/itemProps1.xml><?xml version="1.0" encoding="utf-8"?>
<ds:datastoreItem xmlns:ds="http://schemas.openxmlformats.org/officeDocument/2006/customXml" ds:itemID="{00157595-7257-4F77-8A12-FA94DA145E36}"/>
</file>

<file path=customXml/itemProps2.xml><?xml version="1.0" encoding="utf-8"?>
<ds:datastoreItem xmlns:ds="http://schemas.openxmlformats.org/officeDocument/2006/customXml" ds:itemID="{B585CE83-475B-4668-94F7-EAAE0CC87143}"/>
</file>

<file path=customXml/itemProps3.xml><?xml version="1.0" encoding="utf-8"?>
<ds:datastoreItem xmlns:ds="http://schemas.openxmlformats.org/officeDocument/2006/customXml" ds:itemID="{0DDDC950-18A7-4DB3-B49E-CFA92A75DD56}"/>
</file>

<file path=docProps/app.xml><?xml version="1.0" encoding="utf-8"?>
<Properties xmlns="http://schemas.openxmlformats.org/officeDocument/2006/extended-properties" xmlns:vt="http://schemas.openxmlformats.org/officeDocument/2006/docPropsVTypes">
  <TotalTime>2396</TotalTime>
  <Words>423</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AHH Theme</vt:lpstr>
      <vt:lpstr>Title Slide - correct</vt:lpstr>
      <vt:lpstr>PowerPoint Presentation</vt:lpstr>
      <vt:lpstr>Precertification</vt:lpstr>
      <vt:lpstr>Precertification</vt:lpstr>
      <vt:lpstr>Precertification</vt:lpstr>
      <vt:lpstr>Precertification</vt:lpstr>
      <vt:lpstr>Precertification</vt:lpstr>
    </vt:vector>
  </TitlesOfParts>
  <Company>Aetna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Health Holding | Precertification</dc:title>
  <dc:creator>Kimberly Mayer</dc:creator>
  <cp:lastModifiedBy>Kimberly Hollingshead</cp:lastModifiedBy>
  <cp:revision>306</cp:revision>
  <cp:lastPrinted>2014-04-18T15:40:08Z</cp:lastPrinted>
  <dcterms:created xsi:type="dcterms:W3CDTF">2013-12-03T19:26:16Z</dcterms:created>
  <dcterms:modified xsi:type="dcterms:W3CDTF">2014-09-16T14:04:38Z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0x0101008984F96F3175BB4F900A70CCD92E69DC00B5112008AC81D94BAA8C43EE66D0A7D4</vt:lpwstr>
  </property>
</Properties>
</file>