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4.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31.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4.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34"/>
  </p:notesMasterIdLst>
  <p:handoutMasterIdLst>
    <p:handoutMasterId r:id="rId35"/>
  </p:handoutMasterIdLst>
  <p:sldIdLst>
    <p:sldId id="256" r:id="rId3"/>
    <p:sldId id="282" r:id="rId4"/>
    <p:sldId id="263" r:id="rId5"/>
    <p:sldId id="257" r:id="rId6"/>
    <p:sldId id="260" r:id="rId7"/>
    <p:sldId id="258" r:id="rId8"/>
    <p:sldId id="259" r:id="rId9"/>
    <p:sldId id="261" r:id="rId10"/>
    <p:sldId id="264" r:id="rId11"/>
    <p:sldId id="262" r:id="rId12"/>
    <p:sldId id="265" r:id="rId13"/>
    <p:sldId id="266" r:id="rId14"/>
    <p:sldId id="283" r:id="rId15"/>
    <p:sldId id="270" r:id="rId16"/>
    <p:sldId id="269" r:id="rId17"/>
    <p:sldId id="271" r:id="rId18"/>
    <p:sldId id="272" r:id="rId19"/>
    <p:sldId id="273" r:id="rId20"/>
    <p:sldId id="274" r:id="rId21"/>
    <p:sldId id="275" r:id="rId22"/>
    <p:sldId id="285" r:id="rId23"/>
    <p:sldId id="302" r:id="rId24"/>
    <p:sldId id="304" r:id="rId25"/>
    <p:sldId id="300" r:id="rId26"/>
    <p:sldId id="303" r:id="rId27"/>
    <p:sldId id="301" r:id="rId28"/>
    <p:sldId id="292" r:id="rId29"/>
    <p:sldId id="293" r:id="rId30"/>
    <p:sldId id="294" r:id="rId31"/>
    <p:sldId id="295" r:id="rId32"/>
    <p:sldId id="299" r:id="rId33"/>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99A2"/>
    <a:srgbClr val="B21E2B"/>
    <a:srgbClr val="7E7E7E"/>
    <a:srgbClr val="DDDDDD"/>
    <a:srgbClr val="E0E0E0"/>
    <a:srgbClr val="C9C9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1" autoAdjust="0"/>
    <p:restoredTop sz="94487" autoAdjust="0"/>
  </p:normalViewPr>
  <p:slideViewPr>
    <p:cSldViewPr snapToGrid="0">
      <p:cViewPr varScale="1">
        <p:scale>
          <a:sx n="127" d="100"/>
          <a:sy n="127" d="100"/>
        </p:scale>
        <p:origin x="-1080" y="-102"/>
      </p:cViewPr>
      <p:guideLst>
        <p:guide orient="horz" pos="2160"/>
        <p:guide pos="2880"/>
      </p:guideLst>
    </p:cSldViewPr>
  </p:slideViewPr>
  <p:notesTextViewPr>
    <p:cViewPr>
      <p:scale>
        <a:sx n="1" d="1"/>
        <a:sy n="1" d="1"/>
      </p:scale>
      <p:origin x="0" y="0"/>
    </p:cViewPr>
  </p:notesTextViewPr>
  <p:sorterViewPr>
    <p:cViewPr>
      <p:scale>
        <a:sx n="80" d="100"/>
        <a:sy n="80" d="100"/>
      </p:scale>
      <p:origin x="0" y="11946"/>
    </p:cViewPr>
  </p:sorterViewPr>
  <p:notesViewPr>
    <p:cSldViewPr snapToGrid="0">
      <p:cViewPr varScale="1">
        <p:scale>
          <a:sx n="102" d="100"/>
          <a:sy n="102" d="100"/>
        </p:scale>
        <p:origin x="-3474" y="-96"/>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42" Type="http://schemas.openxmlformats.org/officeDocument/2006/relationships/customXml" Target="../customXml/item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9A81E2BD-B3B0-4BCA-A602-EE959492E7BA}" type="datetimeFigureOut">
              <a:rPr lang="en-US" smtClean="0"/>
              <a:t>12/03/2014</a:t>
            </a:fld>
            <a:endParaRPr lang="en-US" dirty="0"/>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028B30A9-B659-4AD6-B503-5A0811F931E4}" type="slidenum">
              <a:rPr lang="en-US" smtClean="0"/>
              <a:t>‹#›</a:t>
            </a:fld>
            <a:endParaRPr lang="en-US" dirty="0"/>
          </a:p>
        </p:txBody>
      </p:sp>
    </p:spTree>
    <p:extLst>
      <p:ext uri="{BB962C8B-B14F-4D97-AF65-F5344CB8AC3E}">
        <p14:creationId xmlns:p14="http://schemas.microsoft.com/office/powerpoint/2010/main" val="2752671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F9464C88-A4C2-4218-8080-D3BE33262446}" type="datetimeFigureOut">
              <a:rPr lang="en-US" smtClean="0"/>
              <a:t>12/03/2014</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729CAD10-A8BE-4D87-AEFC-D3F292FC0B2A}" type="slidenum">
              <a:rPr lang="en-US" smtClean="0"/>
              <a:t>‹#›</a:t>
            </a:fld>
            <a:endParaRPr lang="en-US" dirty="0"/>
          </a:p>
        </p:txBody>
      </p:sp>
    </p:spTree>
    <p:extLst>
      <p:ext uri="{BB962C8B-B14F-4D97-AF65-F5344CB8AC3E}">
        <p14:creationId xmlns:p14="http://schemas.microsoft.com/office/powerpoint/2010/main" val="1651807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HH 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072" y="930104"/>
            <a:ext cx="4282906" cy="2855271"/>
          </a:xfrm>
          <a:prstGeom prst="rect">
            <a:avLst/>
          </a:prstGeom>
        </p:spPr>
      </p:pic>
      <p:pic>
        <p:nvPicPr>
          <p:cNvPr id="3" name="Picture 2"/>
          <p:cNvPicPr>
            <a:picLocks noChangeAspect="1"/>
          </p:cNvPicPr>
          <p:nvPr userDrawn="1"/>
        </p:nvPicPr>
        <p:blipFill rotWithShape="1">
          <a:blip r:embed="rId3" cstate="print">
            <a:extLst>
              <a:ext uri="{28A0092B-C50C-407E-A947-70E740481C1C}">
                <a14:useLocalDpi xmlns:a14="http://schemas.microsoft.com/office/drawing/2010/main" val="0"/>
              </a:ext>
            </a:extLst>
          </a:blip>
          <a:srcRect b="10582"/>
          <a:stretch/>
        </p:blipFill>
        <p:spPr>
          <a:xfrm>
            <a:off x="-4072" y="5412963"/>
            <a:ext cx="9148072" cy="1445037"/>
          </a:xfrm>
          <a:prstGeom prst="rect">
            <a:avLst/>
          </a:prstGeom>
        </p:spPr>
      </p:pic>
      <p:pic>
        <p:nvPicPr>
          <p:cNvPr id="12" name="Picture 11"/>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4072" y="2819400"/>
            <a:ext cx="9148072" cy="1326230"/>
          </a:xfrm>
          <a:prstGeom prst="rect">
            <a:avLst/>
          </a:prstGeom>
        </p:spPr>
      </p:pic>
      <p:sp>
        <p:nvSpPr>
          <p:cNvPr id="2" name="Title 1"/>
          <p:cNvSpPr>
            <a:spLocks noGrp="1"/>
          </p:cNvSpPr>
          <p:nvPr>
            <p:ph type="ctrTitle" hasCustomPrompt="1"/>
          </p:nvPr>
        </p:nvSpPr>
        <p:spPr>
          <a:xfrm>
            <a:off x="4347472" y="2209800"/>
            <a:ext cx="4796528" cy="1175574"/>
          </a:xfrm>
        </p:spPr>
        <p:txBody>
          <a:bodyPr anchor="t">
            <a:noAutofit/>
          </a:bodyPr>
          <a:lstStyle>
            <a:lvl1pPr>
              <a:defRPr sz="3600" b="1" baseline="0">
                <a:solidFill>
                  <a:srgbClr val="1F99A2"/>
                </a:solidFill>
                <a:effectLst>
                  <a:outerShdw blurRad="38100" dist="38100" dir="2700000" algn="tl">
                    <a:srgbClr val="000000">
                      <a:alpha val="43137"/>
                    </a:srgbClr>
                  </a:outerShdw>
                </a:effectLst>
              </a:defRPr>
            </a:lvl1pPr>
          </a:lstStyle>
          <a:p>
            <a:r>
              <a:rPr lang="en-US" dirty="0" smtClean="0"/>
              <a:t>Client Name</a:t>
            </a:r>
            <a:endParaRPr lang="en-US" dirty="0"/>
          </a:p>
        </p:txBody>
      </p:sp>
      <p:pic>
        <p:nvPicPr>
          <p:cNvPr id="8" name="Picture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9144000" cy="1371160"/>
          </a:xfrm>
          <a:prstGeom prst="rect">
            <a:avLst/>
          </a:prstGeom>
        </p:spPr>
      </p:pic>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32576" y="84007"/>
            <a:ext cx="1864042" cy="656195"/>
          </a:xfrm>
          <a:prstGeom prst="rect">
            <a:avLst/>
          </a:prstGeom>
        </p:spPr>
      </p:pic>
    </p:spTree>
    <p:extLst>
      <p:ext uri="{BB962C8B-B14F-4D97-AF65-F5344CB8AC3E}">
        <p14:creationId xmlns:p14="http://schemas.microsoft.com/office/powerpoint/2010/main" val="1541105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AHH Product Slide - no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38440" y="4050815"/>
            <a:ext cx="7669443" cy="751530"/>
          </a:xfrm>
        </p:spPr>
        <p:txBody>
          <a:bodyPr anchor="t"/>
          <a:lstStyle>
            <a:lvl1pPr algn="ctr">
              <a:defRPr sz="2400" b="1" cap="none">
                <a:solidFill>
                  <a:srgbClr val="7E7E7E"/>
                </a:solidFill>
              </a:defRPr>
            </a:lvl1pPr>
          </a:lstStyle>
          <a:p>
            <a:r>
              <a:rPr lang="en-US" dirty="0" smtClean="0"/>
              <a:t>Section subtitle</a:t>
            </a:r>
            <a:endParaRPr lang="en-US" dirty="0"/>
          </a:p>
        </p:txBody>
      </p:sp>
      <p:sp>
        <p:nvSpPr>
          <p:cNvPr id="3" name="Text Placeholder 2"/>
          <p:cNvSpPr>
            <a:spLocks noGrp="1"/>
          </p:cNvSpPr>
          <p:nvPr>
            <p:ph type="body" idx="1" hasCustomPrompt="1"/>
          </p:nvPr>
        </p:nvSpPr>
        <p:spPr>
          <a:xfrm>
            <a:off x="730881" y="2688523"/>
            <a:ext cx="7678166" cy="1248284"/>
          </a:xfrm>
        </p:spPr>
        <p:txBody>
          <a:bodyPr anchor="ctr" anchorCtr="0">
            <a:normAutofit/>
          </a:bodyPr>
          <a:lstStyle>
            <a:lvl1pPr marL="0" indent="0">
              <a:buNone/>
              <a:defRPr sz="3600" u="none" baseline="0">
                <a:solidFill>
                  <a:srgbClr val="1F99A2"/>
                </a:solidFill>
                <a:effectLst>
                  <a:outerShdw blurRad="38100" dist="38100" dir="2700000" algn="tl">
                    <a:srgbClr val="000000">
                      <a:alpha val="43137"/>
                    </a:srgb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title</a:t>
            </a:r>
          </a:p>
        </p:txBody>
      </p: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b="10582"/>
          <a:stretch/>
        </p:blipFill>
        <p:spPr>
          <a:xfrm>
            <a:off x="-4072" y="5412963"/>
            <a:ext cx="9148072" cy="1445037"/>
          </a:xfrm>
          <a:prstGeom prst="rect">
            <a:avLst/>
          </a:prstGeom>
        </p:spPr>
      </p:pic>
    </p:spTree>
    <p:extLst>
      <p:ext uri="{BB962C8B-B14F-4D97-AF65-F5344CB8AC3E}">
        <p14:creationId xmlns:p14="http://schemas.microsoft.com/office/powerpoint/2010/main" val="27873248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AHH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04800" y="1295400"/>
            <a:ext cx="8534400" cy="4830763"/>
          </a:xfrm>
        </p:spPr>
        <p:txBody>
          <a:bodyPr/>
          <a:lstStyle>
            <a:lvl1pPr marL="0" indent="0" algn="ctr">
              <a:buNone/>
              <a:defRPr sz="2400" b="1">
                <a:solidFill>
                  <a:srgbClr val="1F99A2"/>
                </a:solidFill>
              </a:defRPr>
            </a:lvl1pPr>
            <a:lvl2pPr marL="3175" indent="0">
              <a:spcBef>
                <a:spcPts val="600"/>
              </a:spcBef>
              <a:buNone/>
              <a:defRPr sz="2000" b="1">
                <a:solidFill>
                  <a:srgbClr val="7E7E7E"/>
                </a:solidFill>
              </a:defRPr>
            </a:lvl2pPr>
            <a:lvl3pPr marL="460375" indent="-230188">
              <a:spcBef>
                <a:spcPts val="600"/>
              </a:spcBef>
              <a:buFont typeface="Arial" panose="020B0604020202020204" pitchFamily="34" charset="0"/>
              <a:buChar char="•"/>
              <a:defRPr sz="1800">
                <a:solidFill>
                  <a:srgbClr val="7E7E7E"/>
                </a:solidFill>
              </a:defRPr>
            </a:lvl3pPr>
            <a:lvl4pPr marL="741363" indent="-228600">
              <a:spcBef>
                <a:spcPts val="600"/>
              </a:spcBef>
              <a:defRPr sz="1800">
                <a:solidFill>
                  <a:srgbClr val="7E7E7E"/>
                </a:solidFill>
              </a:defRPr>
            </a:lvl4pPr>
            <a:lvl5pPr marL="968375" indent="-228600">
              <a:spcBef>
                <a:spcPts val="600"/>
              </a:spcBef>
              <a:defRPr sz="1800">
                <a:solidFill>
                  <a:srgbClr val="7E7E7E"/>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Box 7"/>
          <p:cNvSpPr txBox="1"/>
          <p:nvPr userDrawn="1"/>
        </p:nvSpPr>
        <p:spPr>
          <a:xfrm>
            <a:off x="7620000" y="6460123"/>
            <a:ext cx="1219200" cy="338554"/>
          </a:xfrm>
          <a:prstGeom prst="rect">
            <a:avLst/>
          </a:prstGeom>
          <a:noFill/>
        </p:spPr>
        <p:txBody>
          <a:bodyPr wrap="square" rtlCol="0">
            <a:spAutoFit/>
          </a:bodyPr>
          <a:lstStyle/>
          <a:p>
            <a:pPr algn="r"/>
            <a:fld id="{CE9EC7C0-CA89-458C-867C-8EAC8FF59308}" type="slidenum">
              <a:rPr lang="en-US" sz="1600" smtClean="0">
                <a:solidFill>
                  <a:srgbClr val="7E7E7E"/>
                </a:solidFill>
              </a:rPr>
              <a:t>‹#›</a:t>
            </a:fld>
            <a:endParaRPr lang="en-US" sz="1600" dirty="0">
              <a:solidFill>
                <a:srgbClr val="7E7E7E"/>
              </a:solidFill>
            </a:endParaRPr>
          </a:p>
        </p:txBody>
      </p:sp>
    </p:spTree>
    <p:extLst>
      <p:ext uri="{BB962C8B-B14F-4D97-AF65-F5344CB8AC3E}">
        <p14:creationId xmlns:p14="http://schemas.microsoft.com/office/powerpoint/2010/main" val="14820926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AHH Slide with call 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5410200" cy="4525963"/>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019800" y="1600200"/>
            <a:ext cx="2819400" cy="4495800"/>
          </a:xfrm>
          <a:solidFill>
            <a:srgbClr val="E0E0E0"/>
          </a:solidFill>
          <a:ln w="53975" cmpd="thinThick">
            <a:noFill/>
          </a:ln>
          <a:effectLst/>
        </p:spPr>
        <p:txBody>
          <a:bodyPr anchor="ctr" anchorCtr="1">
            <a:normAutofit/>
          </a:bodyPr>
          <a:lstStyle>
            <a:lvl1pPr>
              <a:defRPr sz="2000" b="0" i="1">
                <a:solidFill>
                  <a:srgbClr val="7E7E7E"/>
                </a:solidFill>
              </a:defRPr>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9" name="TextBox 8"/>
          <p:cNvSpPr txBox="1"/>
          <p:nvPr userDrawn="1"/>
        </p:nvSpPr>
        <p:spPr>
          <a:xfrm>
            <a:off x="7620000" y="6460123"/>
            <a:ext cx="1219200" cy="338554"/>
          </a:xfrm>
          <a:prstGeom prst="rect">
            <a:avLst/>
          </a:prstGeom>
          <a:noFill/>
        </p:spPr>
        <p:txBody>
          <a:bodyPr wrap="square" rtlCol="0">
            <a:spAutoFit/>
          </a:bodyPr>
          <a:lstStyle/>
          <a:p>
            <a:pPr algn="r"/>
            <a:fld id="{CE9EC7C0-CA89-458C-867C-8EAC8FF59308}" type="slidenum">
              <a:rPr lang="en-US" sz="1600" smtClean="0">
                <a:solidFill>
                  <a:srgbClr val="7E7E7E"/>
                </a:solidFill>
              </a:rPr>
              <a:t>‹#›</a:t>
            </a:fld>
            <a:endParaRPr lang="en-US" sz="1600" dirty="0">
              <a:solidFill>
                <a:srgbClr val="7E7E7E"/>
              </a:solidFill>
            </a:endParaRPr>
          </a:p>
        </p:txBody>
      </p:sp>
    </p:spTree>
    <p:extLst>
      <p:ext uri="{BB962C8B-B14F-4D97-AF65-F5344CB8AC3E}">
        <p14:creationId xmlns:p14="http://schemas.microsoft.com/office/powerpoint/2010/main" val="39432483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AHH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Box 8"/>
          <p:cNvSpPr txBox="1"/>
          <p:nvPr userDrawn="1"/>
        </p:nvSpPr>
        <p:spPr>
          <a:xfrm>
            <a:off x="7620000" y="6460123"/>
            <a:ext cx="1219200" cy="338554"/>
          </a:xfrm>
          <a:prstGeom prst="rect">
            <a:avLst/>
          </a:prstGeom>
          <a:noFill/>
        </p:spPr>
        <p:txBody>
          <a:bodyPr wrap="square" rtlCol="0">
            <a:spAutoFit/>
          </a:bodyPr>
          <a:lstStyle/>
          <a:p>
            <a:pPr algn="r"/>
            <a:fld id="{CE9EC7C0-CA89-458C-867C-8EAC8FF59308}" type="slidenum">
              <a:rPr lang="en-US" sz="1600" smtClean="0">
                <a:solidFill>
                  <a:srgbClr val="7E7E7E"/>
                </a:solidFill>
              </a:rPr>
              <a:t>‹#›</a:t>
            </a:fld>
            <a:endParaRPr lang="en-US" sz="1600" dirty="0">
              <a:solidFill>
                <a:srgbClr val="7E7E7E"/>
              </a:solidFill>
            </a:endParaRPr>
          </a:p>
        </p:txBody>
      </p:sp>
    </p:spTree>
    <p:extLst>
      <p:ext uri="{BB962C8B-B14F-4D97-AF65-F5344CB8AC3E}">
        <p14:creationId xmlns:p14="http://schemas.microsoft.com/office/powerpoint/2010/main" val="30305222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HH Two Columns with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47463"/>
            <a:ext cx="4038600" cy="4178700"/>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47463"/>
            <a:ext cx="4038600" cy="4178700"/>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Box 8"/>
          <p:cNvSpPr txBox="1"/>
          <p:nvPr userDrawn="1"/>
        </p:nvSpPr>
        <p:spPr>
          <a:xfrm>
            <a:off x="7620000" y="6460123"/>
            <a:ext cx="1219200" cy="338554"/>
          </a:xfrm>
          <a:prstGeom prst="rect">
            <a:avLst/>
          </a:prstGeom>
          <a:noFill/>
        </p:spPr>
        <p:txBody>
          <a:bodyPr wrap="square" rtlCol="0">
            <a:spAutoFit/>
          </a:bodyPr>
          <a:lstStyle/>
          <a:p>
            <a:pPr algn="r"/>
            <a:fld id="{CE9EC7C0-CA89-458C-867C-8EAC8FF59308}" type="slidenum">
              <a:rPr lang="en-US" sz="1600" smtClean="0">
                <a:solidFill>
                  <a:srgbClr val="7E7E7E"/>
                </a:solidFill>
              </a:rPr>
              <a:t>‹#›</a:t>
            </a:fld>
            <a:endParaRPr lang="en-US" sz="1600" dirty="0">
              <a:solidFill>
                <a:srgbClr val="7E7E7E"/>
              </a:solidFill>
            </a:endParaRPr>
          </a:p>
        </p:txBody>
      </p:sp>
      <p:sp>
        <p:nvSpPr>
          <p:cNvPr id="7" name="Content Placeholder 2"/>
          <p:cNvSpPr>
            <a:spLocks noGrp="1"/>
          </p:cNvSpPr>
          <p:nvPr>
            <p:ph sz="half" idx="10"/>
          </p:nvPr>
        </p:nvSpPr>
        <p:spPr>
          <a:xfrm>
            <a:off x="476977" y="1422789"/>
            <a:ext cx="8220294" cy="426952"/>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Tree>
    <p:extLst>
      <p:ext uri="{BB962C8B-B14F-4D97-AF65-F5344CB8AC3E}">
        <p14:creationId xmlns:p14="http://schemas.microsoft.com/office/powerpoint/2010/main" val="111896317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HH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TextBox 6"/>
          <p:cNvSpPr txBox="1"/>
          <p:nvPr userDrawn="1"/>
        </p:nvSpPr>
        <p:spPr>
          <a:xfrm>
            <a:off x="7620000" y="6460123"/>
            <a:ext cx="1219200" cy="338554"/>
          </a:xfrm>
          <a:prstGeom prst="rect">
            <a:avLst/>
          </a:prstGeom>
          <a:noFill/>
        </p:spPr>
        <p:txBody>
          <a:bodyPr wrap="square" rtlCol="0">
            <a:spAutoFit/>
          </a:bodyPr>
          <a:lstStyle/>
          <a:p>
            <a:pPr algn="r"/>
            <a:fld id="{CE9EC7C0-CA89-458C-867C-8EAC8FF59308}" type="slidenum">
              <a:rPr lang="en-US" sz="1600" smtClean="0">
                <a:solidFill>
                  <a:srgbClr val="7E7E7E"/>
                </a:solidFill>
              </a:rPr>
              <a:t>‹#›</a:t>
            </a:fld>
            <a:endParaRPr lang="en-US" sz="1600" dirty="0">
              <a:solidFill>
                <a:srgbClr val="7E7E7E"/>
              </a:solidFill>
            </a:endParaRPr>
          </a:p>
        </p:txBody>
      </p:sp>
    </p:spTree>
    <p:extLst>
      <p:ext uri="{BB962C8B-B14F-4D97-AF65-F5344CB8AC3E}">
        <p14:creationId xmlns:p14="http://schemas.microsoft.com/office/powerpoint/2010/main" val="30925786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g"/><Relationship Id="rId1" Type="http://schemas.openxmlformats.org/officeDocument/2006/relationships/theme" Target="../theme/theme2.xml"/><Relationship Id="rId6" Type="http://schemas.openxmlformats.org/officeDocument/2006/relationships/image" Target="../media/image2.png"/><Relationship Id="rId5" Type="http://schemas.openxmlformats.org/officeDocument/2006/relationships/image" Target="../media/image8.png"/><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9144000" cy="1371160"/>
          </a:xfrm>
          <a:prstGeom prst="rect">
            <a:avLst/>
          </a:prstGeom>
        </p:spPr>
      </p:pic>
      <p:sp>
        <p:nvSpPr>
          <p:cNvPr id="3" name="Text Placeholder 2"/>
          <p:cNvSpPr>
            <a:spLocks noGrp="1"/>
          </p:cNvSpPr>
          <p:nvPr>
            <p:ph type="body" idx="1"/>
          </p:nvPr>
        </p:nvSpPr>
        <p:spPr>
          <a:xfrm>
            <a:off x="304800" y="1600200"/>
            <a:ext cx="85344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286000" cy="365125"/>
          </a:xfrm>
          <a:prstGeom prst="rect">
            <a:avLst/>
          </a:prstGeom>
        </p:spPr>
        <p:txBody>
          <a:bodyPr vert="horz" lIns="91440" tIns="45720" rIns="91440" bIns="45720" rtlCol="0" anchor="ctr"/>
          <a:lstStyle>
            <a:lvl1pPr algn="r">
              <a:defRPr sz="1200">
                <a:solidFill>
                  <a:srgbClr val="7E7E7E"/>
                </a:solidFill>
              </a:defRPr>
            </a:lvl1pPr>
          </a:lstStyle>
          <a:p>
            <a:fld id="{497C1A7F-26C1-4945-B2CE-68BEA90B0CE8}" type="slidenum">
              <a:rPr lang="en-US" smtClean="0"/>
              <a:pPr/>
              <a:t>‹#›</a:t>
            </a:fld>
            <a:endParaRPr lang="en-US" dirty="0"/>
          </a:p>
        </p:txBody>
      </p:sp>
      <p:sp>
        <p:nvSpPr>
          <p:cNvPr id="2" name="Title Placeholder 1"/>
          <p:cNvSpPr>
            <a:spLocks noGrp="1"/>
          </p:cNvSpPr>
          <p:nvPr>
            <p:ph type="title"/>
          </p:nvPr>
        </p:nvSpPr>
        <p:spPr>
          <a:xfrm>
            <a:off x="3843738" y="152400"/>
            <a:ext cx="5299099" cy="838199"/>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pic>
        <p:nvPicPr>
          <p:cNvPr id="9" name="Picture 8"/>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32576" y="84007"/>
            <a:ext cx="1864042" cy="656195"/>
          </a:xfrm>
          <a:prstGeom prst="rect">
            <a:avLst/>
          </a:prstGeom>
        </p:spPr>
      </p:pic>
      <p:pic>
        <p:nvPicPr>
          <p:cNvPr id="7" name="Picture 6"/>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16487" y="6199363"/>
            <a:ext cx="1470432" cy="582706"/>
          </a:xfrm>
          <a:prstGeom prst="rect">
            <a:avLst/>
          </a:prstGeom>
        </p:spPr>
      </p:pic>
    </p:spTree>
    <p:extLst>
      <p:ext uri="{BB962C8B-B14F-4D97-AF65-F5344CB8AC3E}">
        <p14:creationId xmlns:p14="http://schemas.microsoft.com/office/powerpoint/2010/main" val="202908833"/>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0" r:id="rId3"/>
    <p:sldLayoutId id="2147483660" r:id="rId4"/>
    <p:sldLayoutId id="2147483652" r:id="rId5"/>
    <p:sldLayoutId id="2147483661" r:id="rId6"/>
    <p:sldLayoutId id="2147483654" r:id="rId7"/>
  </p:sldLayoutIdLst>
  <p:timing>
    <p:tnLst>
      <p:par>
        <p:cTn id="1" dur="indefinite" restart="never" nodeType="tmRoot"/>
      </p:par>
    </p:tnLst>
  </p:timing>
  <p:txStyles>
    <p:titleStyle>
      <a:lvl1pPr algn="ctr" defTabSz="914400" rtl="0" eaLnBrk="1" latinLnBrk="0" hangingPunct="1">
        <a:spcBef>
          <a:spcPct val="0"/>
        </a:spcBef>
        <a:buNone/>
        <a:defRPr sz="2800" b="1" kern="1200">
          <a:solidFill>
            <a:schemeClr val="bg1"/>
          </a:solidFill>
          <a:latin typeface="+mj-lt"/>
          <a:ea typeface="+mj-ea"/>
          <a:cs typeface="+mj-cs"/>
        </a:defRPr>
      </a:lvl1pPr>
    </p:titleStyle>
    <p:bodyStyle>
      <a:lvl1pPr marL="0" indent="0" algn="ctr" defTabSz="914400" rtl="0" eaLnBrk="1" latinLnBrk="0" hangingPunct="1">
        <a:spcBef>
          <a:spcPct val="20000"/>
        </a:spcBef>
        <a:buFont typeface="Arial" panose="020B0604020202020204" pitchFamily="34" charset="0"/>
        <a:buNone/>
        <a:defRPr sz="2400" b="1" kern="1200">
          <a:solidFill>
            <a:srgbClr val="1F99A2"/>
          </a:solidFill>
          <a:latin typeface="+mn-lt"/>
          <a:ea typeface="+mn-ea"/>
          <a:cs typeface="+mn-cs"/>
        </a:defRPr>
      </a:lvl1pPr>
      <a:lvl2pPr marL="3175" indent="0" algn="l" defTabSz="914400" rtl="0" eaLnBrk="1" latinLnBrk="0" hangingPunct="1">
        <a:spcBef>
          <a:spcPct val="20000"/>
        </a:spcBef>
        <a:buFont typeface="Arial" panose="020B0604020202020204" pitchFamily="34" charset="0"/>
        <a:buNone/>
        <a:defRPr sz="2000" b="1" kern="1200">
          <a:solidFill>
            <a:srgbClr val="7E7E7E"/>
          </a:solidFill>
          <a:latin typeface="+mn-lt"/>
          <a:ea typeface="+mn-ea"/>
          <a:cs typeface="+mn-cs"/>
        </a:defRPr>
      </a:lvl2pPr>
      <a:lvl3pPr marL="458788" indent="-228600" algn="l" defTabSz="914400" rtl="0" eaLnBrk="1" latinLnBrk="0" hangingPunct="1">
        <a:spcBef>
          <a:spcPct val="20000"/>
        </a:spcBef>
        <a:buFont typeface="Arial" panose="020B0604020202020204" pitchFamily="34" charset="0"/>
        <a:buChar char="•"/>
        <a:defRPr sz="1800" kern="1200">
          <a:solidFill>
            <a:srgbClr val="7E7E7E"/>
          </a:solidFill>
          <a:latin typeface="+mn-lt"/>
          <a:ea typeface="+mn-ea"/>
          <a:cs typeface="+mn-cs"/>
        </a:defRPr>
      </a:lvl3pPr>
      <a:lvl4pPr marL="741363" indent="-228600" algn="l" defTabSz="914400" rtl="0" eaLnBrk="1" latinLnBrk="0" hangingPunct="1">
        <a:spcBef>
          <a:spcPct val="20000"/>
        </a:spcBef>
        <a:buFont typeface="Arial" panose="020B0604020202020204" pitchFamily="34" charset="0"/>
        <a:buChar char="–"/>
        <a:defRPr sz="1800" kern="1200">
          <a:solidFill>
            <a:srgbClr val="7E7E7E"/>
          </a:solidFill>
          <a:latin typeface="+mn-lt"/>
          <a:ea typeface="+mn-ea"/>
          <a:cs typeface="+mn-cs"/>
        </a:defRPr>
      </a:lvl4pPr>
      <a:lvl5pPr marL="968375" indent="-228600" algn="l" defTabSz="914400" rtl="0" eaLnBrk="1" latinLnBrk="0" hangingPunct="1">
        <a:spcBef>
          <a:spcPct val="20000"/>
        </a:spcBef>
        <a:buFont typeface="Arial" panose="020B0604020202020204" pitchFamily="34" charset="0"/>
        <a:buChar char="»"/>
        <a:defRPr sz="1800" kern="1200">
          <a:solidFill>
            <a:srgbClr val="7E7E7E"/>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072" y="930104"/>
            <a:ext cx="4282906" cy="2855271"/>
          </a:xfrm>
          <a:prstGeom prst="rect">
            <a:avLst/>
          </a:prstGeom>
        </p:spPr>
      </p:pic>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72" y="5251062"/>
            <a:ext cx="9148072" cy="1616052"/>
          </a:xfrm>
          <a:prstGeom prst="rect">
            <a:avLst/>
          </a:prstGeom>
        </p:spPr>
      </p:pic>
      <p:pic>
        <p:nvPicPr>
          <p:cNvPr id="4" name="Picture 3"/>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4072" y="2819400"/>
            <a:ext cx="9148072" cy="1326230"/>
          </a:xfrm>
          <a:prstGeom prst="rect">
            <a:avLst/>
          </a:prstGeom>
        </p:spPr>
      </p:pic>
      <p:sp>
        <p:nvSpPr>
          <p:cNvPr id="5" name="Title 1"/>
          <p:cNvSpPr txBox="1">
            <a:spLocks/>
          </p:cNvSpPr>
          <p:nvPr userDrawn="1"/>
        </p:nvSpPr>
        <p:spPr>
          <a:xfrm>
            <a:off x="4347472" y="2209800"/>
            <a:ext cx="4796528" cy="1175574"/>
          </a:xfrm>
          <a:prstGeom prst="rect">
            <a:avLst/>
          </a:prstGeom>
        </p:spPr>
        <p:txBody>
          <a:bodyPr anchor="t">
            <a:noAutofit/>
          </a:bodyPr>
          <a:lstStyle>
            <a:lvl1pPr algn="ctr" defTabSz="914400" rtl="0" eaLnBrk="1" latinLnBrk="0" hangingPunct="1">
              <a:spcBef>
                <a:spcPct val="0"/>
              </a:spcBef>
              <a:buNone/>
              <a:defRPr sz="3600" b="1" kern="1200" baseline="0">
                <a:solidFill>
                  <a:srgbClr val="1F99A2"/>
                </a:solidFill>
                <a:effectLst>
                  <a:outerShdw blurRad="38100" dist="38100" dir="2700000" algn="tl">
                    <a:srgbClr val="000000">
                      <a:alpha val="43137"/>
                    </a:srgbClr>
                  </a:outerShdw>
                </a:effectLst>
                <a:latin typeface="+mj-lt"/>
                <a:ea typeface="+mj-ea"/>
                <a:cs typeface="+mj-cs"/>
              </a:defRPr>
            </a:lvl1pPr>
          </a:lstStyle>
          <a:p>
            <a:r>
              <a:rPr lang="en-US" dirty="0" smtClean="0">
                <a:solidFill>
                  <a:srgbClr val="B21E2B"/>
                </a:solidFill>
              </a:rPr>
              <a:t>Client Name</a:t>
            </a:r>
            <a:endParaRPr lang="en-US" dirty="0">
              <a:solidFill>
                <a:srgbClr val="B21E2B"/>
              </a:solidFill>
            </a:endParaRPr>
          </a:p>
        </p:txBody>
      </p:sp>
      <p:pic>
        <p:nvPicPr>
          <p:cNvPr id="6" name="Picture 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072" y="0"/>
            <a:ext cx="9148072" cy="1382685"/>
          </a:xfrm>
          <a:prstGeom prst="rect">
            <a:avLst/>
          </a:prstGeom>
        </p:spPr>
      </p:pic>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39556" y="77027"/>
            <a:ext cx="1864042" cy="656195"/>
          </a:xfrm>
          <a:prstGeom prst="rect">
            <a:avLst/>
          </a:prstGeom>
        </p:spPr>
      </p:pic>
    </p:spTree>
    <p:extLst>
      <p:ext uri="{BB962C8B-B14F-4D97-AF65-F5344CB8AC3E}">
        <p14:creationId xmlns:p14="http://schemas.microsoft.com/office/powerpoint/2010/main" val="1441930044"/>
      </p:ext>
    </p:extLst>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47472" y="1770742"/>
            <a:ext cx="4796528" cy="1255487"/>
          </a:xfrm>
        </p:spPr>
        <p:txBody>
          <a:bodyPr>
            <a:normAutofit/>
          </a:bodyPr>
          <a:lstStyle/>
          <a:p>
            <a:r>
              <a:rPr lang="en-US" dirty="0" smtClean="0"/>
              <a:t>Understanding your health care benefits</a:t>
            </a:r>
            <a:endParaRPr lang="en-US" dirty="0"/>
          </a:p>
        </p:txBody>
      </p:sp>
      <p:sp>
        <p:nvSpPr>
          <p:cNvPr id="4" name="TextBox 3"/>
          <p:cNvSpPr txBox="1"/>
          <p:nvPr/>
        </p:nvSpPr>
        <p:spPr>
          <a:xfrm>
            <a:off x="1229194" y="4006243"/>
            <a:ext cx="6685614" cy="830997"/>
          </a:xfrm>
          <a:prstGeom prst="rect">
            <a:avLst/>
          </a:prstGeom>
          <a:noFill/>
        </p:spPr>
        <p:txBody>
          <a:bodyPr wrap="square" rtlCol="0">
            <a:spAutoFit/>
          </a:bodyPr>
          <a:lstStyle/>
          <a:p>
            <a:pPr algn="ctr">
              <a:spcAft>
                <a:spcPts val="1200"/>
              </a:spcAft>
            </a:pPr>
            <a:r>
              <a:rPr lang="en-US" sz="2400" b="1" dirty="0" smtClean="0">
                <a:solidFill>
                  <a:srgbClr val="7E7E7E"/>
                </a:solidFill>
              </a:rPr>
              <a:t>Do you know about all the programs that are part of your health benefits?</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78273" y="4867220"/>
            <a:ext cx="1787456" cy="708338"/>
          </a:xfrm>
          <a:prstGeom prst="rect">
            <a:avLst/>
          </a:prstGeom>
        </p:spPr>
      </p:pic>
    </p:spTree>
    <p:extLst>
      <p:ext uri="{BB962C8B-B14F-4D97-AF65-F5344CB8AC3E}">
        <p14:creationId xmlns:p14="http://schemas.microsoft.com/office/powerpoint/2010/main" val="19572205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Management</a:t>
            </a:r>
            <a:endParaRPr lang="en-US" dirty="0"/>
          </a:p>
        </p:txBody>
      </p:sp>
      <p:sp>
        <p:nvSpPr>
          <p:cNvPr id="3" name="Content Placeholder 2"/>
          <p:cNvSpPr>
            <a:spLocks noGrp="1"/>
          </p:cNvSpPr>
          <p:nvPr>
            <p:ph idx="1"/>
          </p:nvPr>
        </p:nvSpPr>
        <p:spPr/>
        <p:txBody>
          <a:bodyPr>
            <a:normAutofit/>
          </a:bodyPr>
          <a:lstStyle/>
          <a:p>
            <a:r>
              <a:rPr lang="en-US" dirty="0"/>
              <a:t>What </a:t>
            </a:r>
            <a:r>
              <a:rPr lang="en-US" dirty="0" smtClean="0"/>
              <a:t>is Case </a:t>
            </a:r>
            <a:r>
              <a:rPr lang="en-US" dirty="0"/>
              <a:t>Management?</a:t>
            </a:r>
          </a:p>
          <a:p>
            <a:pPr lvl="1"/>
            <a:r>
              <a:rPr lang="en-US" b="0" dirty="0"/>
              <a:t>Case Management is a </a:t>
            </a:r>
            <a:r>
              <a:rPr lang="en-US" dirty="0"/>
              <a:t>confidential</a:t>
            </a:r>
            <a:r>
              <a:rPr lang="en-US" b="0" dirty="0"/>
              <a:t> service that is available at </a:t>
            </a:r>
            <a:r>
              <a:rPr lang="en-US" dirty="0"/>
              <a:t>no cost to you </a:t>
            </a:r>
            <a:r>
              <a:rPr lang="en-US" b="0" dirty="0"/>
              <a:t>if you have an illness or injury that is difficult, long-term or costly</a:t>
            </a:r>
            <a:r>
              <a:rPr lang="en-US" b="0" dirty="0" smtClean="0"/>
              <a:t>. This includes high-risk pregnancies, cancer and transplants.</a:t>
            </a:r>
          </a:p>
          <a:p>
            <a:pPr lvl="1"/>
            <a:endParaRPr lang="en-US" b="0" dirty="0"/>
          </a:p>
          <a:p>
            <a:pPr lvl="1"/>
            <a:r>
              <a:rPr lang="en-US" b="0" dirty="0" smtClean="0"/>
              <a:t>Our </a:t>
            </a:r>
            <a:r>
              <a:rPr lang="en-US" b="0" dirty="0"/>
              <a:t>case managers are specially trained registered nurses and licensed social </a:t>
            </a:r>
            <a:r>
              <a:rPr lang="en-US" b="0" dirty="0" smtClean="0"/>
              <a:t>workers who can help you navigate the complicated world of health care. </a:t>
            </a:r>
            <a:r>
              <a:rPr lang="en-US" b="0" dirty="0"/>
              <a:t>They will work closely with you, your family and your providers to help ensure that you get high quality, cost-effective care. Your case manager can answer your questions and will help you understand your treatment and options for your care</a:t>
            </a:r>
            <a:r>
              <a:rPr lang="en-US" b="0" dirty="0" smtClean="0"/>
              <a:t>.</a:t>
            </a:r>
            <a:endParaRPr lang="en-US" dirty="0" smtClean="0"/>
          </a:p>
        </p:txBody>
      </p:sp>
    </p:spTree>
    <p:extLst>
      <p:ext uri="{BB962C8B-B14F-4D97-AF65-F5344CB8AC3E}">
        <p14:creationId xmlns:p14="http://schemas.microsoft.com/office/powerpoint/2010/main" val="1375203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Management</a:t>
            </a:r>
            <a:endParaRPr lang="en-US" dirty="0"/>
          </a:p>
        </p:txBody>
      </p:sp>
      <p:sp>
        <p:nvSpPr>
          <p:cNvPr id="3" name="Content Placeholder 2"/>
          <p:cNvSpPr>
            <a:spLocks noGrp="1"/>
          </p:cNvSpPr>
          <p:nvPr>
            <p:ph idx="1"/>
          </p:nvPr>
        </p:nvSpPr>
        <p:spPr/>
        <p:txBody>
          <a:bodyPr/>
          <a:lstStyle/>
          <a:p>
            <a:r>
              <a:rPr lang="en-US" dirty="0"/>
              <a:t>How do I enroll </a:t>
            </a:r>
            <a:r>
              <a:rPr lang="en-US" dirty="0" smtClean="0"/>
              <a:t>in Case </a:t>
            </a:r>
            <a:r>
              <a:rPr lang="en-US" dirty="0"/>
              <a:t>Management?</a:t>
            </a:r>
          </a:p>
          <a:p>
            <a:pPr lvl="1"/>
            <a:r>
              <a:rPr lang="en-US" b="0" dirty="0"/>
              <a:t>There are multiple ways for you to become involved in Case Management. We may reach out to you because you were identified as appropriate for Case Management based on precertification required by your plan. In addition, you, a family member or a provider can call to determine if you would benefit from Case Management</a:t>
            </a:r>
            <a:r>
              <a:rPr lang="en-US" b="0" dirty="0" smtClean="0"/>
              <a:t>.</a:t>
            </a:r>
          </a:p>
          <a:p>
            <a:pPr lvl="1"/>
            <a:endParaRPr lang="en-US" b="0" dirty="0"/>
          </a:p>
          <a:p>
            <a:pPr lvl="1"/>
            <a:r>
              <a:rPr lang="en-US" b="0" dirty="0" smtClean="0"/>
              <a:t>To enroll or learn more, call </a:t>
            </a:r>
            <a:r>
              <a:rPr lang="en-US" b="0" dirty="0"/>
              <a:t>1-866-458-0408 and select option </a:t>
            </a:r>
            <a:r>
              <a:rPr lang="en-US" b="0" dirty="0" smtClean="0"/>
              <a:t>3.</a:t>
            </a:r>
            <a:endParaRPr lang="en-US" b="0" dirty="0"/>
          </a:p>
        </p:txBody>
      </p:sp>
    </p:spTree>
    <p:extLst>
      <p:ext uri="{BB962C8B-B14F-4D97-AF65-F5344CB8AC3E}">
        <p14:creationId xmlns:p14="http://schemas.microsoft.com/office/powerpoint/2010/main" val="1678236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Management</a:t>
            </a:r>
            <a:endParaRPr lang="en-US" dirty="0"/>
          </a:p>
        </p:txBody>
      </p:sp>
      <p:sp>
        <p:nvSpPr>
          <p:cNvPr id="3" name="Content Placeholder 2"/>
          <p:cNvSpPr>
            <a:spLocks noGrp="1"/>
          </p:cNvSpPr>
          <p:nvPr>
            <p:ph idx="1"/>
          </p:nvPr>
        </p:nvSpPr>
        <p:spPr/>
        <p:txBody>
          <a:bodyPr>
            <a:normAutofit/>
          </a:bodyPr>
          <a:lstStyle/>
          <a:p>
            <a:r>
              <a:rPr lang="en-US" dirty="0"/>
              <a:t>Benefits </a:t>
            </a:r>
            <a:r>
              <a:rPr lang="en-US" dirty="0" smtClean="0"/>
              <a:t>of Case </a:t>
            </a:r>
            <a:r>
              <a:rPr lang="en-US" dirty="0"/>
              <a:t>Management</a:t>
            </a:r>
          </a:p>
          <a:p>
            <a:pPr lvl="2"/>
            <a:r>
              <a:rPr lang="en-US" dirty="0" smtClean="0"/>
              <a:t>Personal </a:t>
            </a:r>
            <a:r>
              <a:rPr lang="en-US" dirty="0"/>
              <a:t>support for you and your family during a serious injury or illness</a:t>
            </a:r>
          </a:p>
          <a:p>
            <a:pPr lvl="2"/>
            <a:r>
              <a:rPr lang="en-US" dirty="0" smtClean="0"/>
              <a:t>Education </a:t>
            </a:r>
            <a:r>
              <a:rPr lang="en-US" dirty="0"/>
              <a:t>on your health care, home care needs, treatments, lifestyle changes, etc.</a:t>
            </a:r>
          </a:p>
          <a:p>
            <a:pPr lvl="2"/>
            <a:r>
              <a:rPr lang="en-US" dirty="0" smtClean="0"/>
              <a:t>A </a:t>
            </a:r>
            <a:r>
              <a:rPr lang="en-US" dirty="0"/>
              <a:t>case manager to facilitate communication between you and your doctor and hospital</a:t>
            </a:r>
          </a:p>
          <a:p>
            <a:pPr lvl="2"/>
            <a:r>
              <a:rPr lang="en-US" dirty="0" smtClean="0"/>
              <a:t>Possible </a:t>
            </a:r>
            <a:r>
              <a:rPr lang="en-US" dirty="0"/>
              <a:t>savings for you and your benefit plan as a result of discounts on physician and hospital services</a:t>
            </a:r>
          </a:p>
        </p:txBody>
      </p:sp>
    </p:spTree>
    <p:extLst>
      <p:ext uri="{BB962C8B-B14F-4D97-AF65-F5344CB8AC3E}">
        <p14:creationId xmlns:p14="http://schemas.microsoft.com/office/powerpoint/2010/main" val="30339008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Management</a:t>
            </a:r>
          </a:p>
        </p:txBody>
      </p:sp>
      <p:sp>
        <p:nvSpPr>
          <p:cNvPr id="3" name="Content Placeholder 2"/>
          <p:cNvSpPr>
            <a:spLocks noGrp="1"/>
          </p:cNvSpPr>
          <p:nvPr>
            <p:ph idx="1"/>
          </p:nvPr>
        </p:nvSpPr>
        <p:spPr/>
        <p:txBody>
          <a:bodyPr anchor="ctr">
            <a:normAutofit/>
          </a:bodyPr>
          <a:lstStyle/>
          <a:p>
            <a:r>
              <a:rPr lang="en-US" sz="3600" dirty="0" smtClean="0"/>
              <a:t>Have questions about </a:t>
            </a:r>
            <a:r>
              <a:rPr lang="en-US" sz="3600" dirty="0"/>
              <a:t>Case </a:t>
            </a:r>
            <a:r>
              <a:rPr lang="en-US" sz="3600" dirty="0" smtClean="0"/>
              <a:t>Management?</a:t>
            </a:r>
          </a:p>
          <a:p>
            <a:r>
              <a:rPr lang="en-US" sz="3600" dirty="0"/>
              <a:t>Call </a:t>
            </a:r>
            <a:r>
              <a:rPr lang="en-US" sz="3600" dirty="0" smtClean="0"/>
              <a:t>1-866-458-0408 </a:t>
            </a:r>
            <a:r>
              <a:rPr lang="en-US" sz="3600" dirty="0"/>
              <a:t>and select option 3</a:t>
            </a:r>
            <a:endParaRPr lang="en-US" sz="3600" dirty="0">
              <a:solidFill>
                <a:srgbClr val="FF0000"/>
              </a:solidFill>
            </a:endParaRPr>
          </a:p>
        </p:txBody>
      </p:sp>
    </p:spTree>
    <p:extLst>
      <p:ext uri="{BB962C8B-B14F-4D97-AF65-F5344CB8AC3E}">
        <p14:creationId xmlns:p14="http://schemas.microsoft.com/office/powerpoint/2010/main" val="2340786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r>
              <a:rPr lang="en-US" sz="4400" dirty="0" smtClean="0"/>
              <a:t>Nurse Health Coaching</a:t>
            </a:r>
            <a:endParaRPr lang="en-US" sz="4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3373" y="3792512"/>
            <a:ext cx="2597255" cy="914307"/>
          </a:xfrm>
          <a:prstGeom prst="rect">
            <a:avLst/>
          </a:prstGeom>
        </p:spPr>
      </p:pic>
    </p:spTree>
    <p:extLst>
      <p:ext uri="{BB962C8B-B14F-4D97-AF65-F5344CB8AC3E}">
        <p14:creationId xmlns:p14="http://schemas.microsoft.com/office/powerpoint/2010/main" val="31121108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Health Coaching</a:t>
            </a:r>
            <a:endParaRPr lang="en-US" dirty="0"/>
          </a:p>
        </p:txBody>
      </p:sp>
      <p:sp>
        <p:nvSpPr>
          <p:cNvPr id="3" name="Content Placeholder 2"/>
          <p:cNvSpPr>
            <a:spLocks noGrp="1"/>
          </p:cNvSpPr>
          <p:nvPr>
            <p:ph idx="1"/>
          </p:nvPr>
        </p:nvSpPr>
        <p:spPr/>
        <p:txBody>
          <a:bodyPr/>
          <a:lstStyle/>
          <a:p>
            <a:r>
              <a:rPr lang="en-US" dirty="0" smtClean="0"/>
              <a:t>What is Nurse Health Coaching?</a:t>
            </a:r>
          </a:p>
          <a:p>
            <a:pPr lvl="1"/>
            <a:r>
              <a:rPr lang="en-US" b="0" dirty="0" smtClean="0"/>
              <a:t>Nurse Health Coaching </a:t>
            </a:r>
            <a:r>
              <a:rPr lang="en-US" b="0" dirty="0"/>
              <a:t>is a program that can help people with </a:t>
            </a:r>
            <a:r>
              <a:rPr lang="en-US" b="0" dirty="0" smtClean="0"/>
              <a:t>health conditions </a:t>
            </a:r>
            <a:r>
              <a:rPr lang="en-US" b="0" dirty="0"/>
              <a:t>control their disease and live a healthier </a:t>
            </a:r>
            <a:r>
              <a:rPr lang="en-US" b="0" dirty="0" smtClean="0"/>
              <a:t>life. Dedicated nurse health coaches </a:t>
            </a:r>
            <a:r>
              <a:rPr lang="en-US" b="0" dirty="0"/>
              <a:t>work with participants to help them understand their condition and work towards better health.</a:t>
            </a:r>
          </a:p>
          <a:p>
            <a:pPr lvl="1"/>
            <a:endParaRPr lang="en-US" b="0" dirty="0" smtClean="0"/>
          </a:p>
          <a:p>
            <a:pPr lvl="1"/>
            <a:r>
              <a:rPr lang="en-US" b="0" dirty="0" smtClean="0"/>
              <a:t>Nurse health coaches </a:t>
            </a:r>
            <a:r>
              <a:rPr lang="en-US" b="0" dirty="0"/>
              <a:t>provide participants with educational information with more details on their </a:t>
            </a:r>
            <a:r>
              <a:rPr lang="en-US" b="0" dirty="0" smtClean="0"/>
              <a:t>condition and can </a:t>
            </a:r>
            <a:r>
              <a:rPr lang="en-US" b="0" dirty="0"/>
              <a:t>provide support when a </a:t>
            </a:r>
            <a:r>
              <a:rPr lang="en-US" b="0" dirty="0" smtClean="0"/>
              <a:t>condition </a:t>
            </a:r>
            <a:r>
              <a:rPr lang="en-US" b="0" dirty="0"/>
              <a:t>is hard to manage</a:t>
            </a:r>
            <a:r>
              <a:rPr lang="en-US" b="0" dirty="0" smtClean="0"/>
              <a:t>.</a:t>
            </a:r>
          </a:p>
          <a:p>
            <a:pPr lvl="1"/>
            <a:endParaRPr lang="en-US" b="0" dirty="0"/>
          </a:p>
          <a:p>
            <a:pPr lvl="1"/>
            <a:r>
              <a:rPr lang="en-US" b="0" dirty="0" smtClean="0"/>
              <a:t>Nurse Health Coaching is </a:t>
            </a:r>
            <a:r>
              <a:rPr lang="en-US" dirty="0"/>
              <a:t>confidential</a:t>
            </a:r>
            <a:r>
              <a:rPr lang="en-US" b="0" dirty="0"/>
              <a:t> and </a:t>
            </a:r>
            <a:r>
              <a:rPr lang="en-US" dirty="0"/>
              <a:t>no cost to you</a:t>
            </a:r>
            <a:r>
              <a:rPr lang="en-US" b="0" dirty="0"/>
              <a:t>!</a:t>
            </a:r>
          </a:p>
          <a:p>
            <a:pPr lvl="1"/>
            <a:endParaRPr lang="en-US" b="0" dirty="0"/>
          </a:p>
        </p:txBody>
      </p:sp>
    </p:spTree>
    <p:extLst>
      <p:ext uri="{BB962C8B-B14F-4D97-AF65-F5344CB8AC3E}">
        <p14:creationId xmlns:p14="http://schemas.microsoft.com/office/powerpoint/2010/main" val="1145470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Health Coaching</a:t>
            </a:r>
            <a:endParaRPr lang="en-US" dirty="0"/>
          </a:p>
        </p:txBody>
      </p:sp>
      <p:sp>
        <p:nvSpPr>
          <p:cNvPr id="3" name="Content Placeholder 2"/>
          <p:cNvSpPr>
            <a:spLocks noGrp="1"/>
          </p:cNvSpPr>
          <p:nvPr>
            <p:ph idx="1"/>
          </p:nvPr>
        </p:nvSpPr>
        <p:spPr/>
        <p:txBody>
          <a:bodyPr/>
          <a:lstStyle/>
          <a:p>
            <a:r>
              <a:rPr lang="en-US" dirty="0" smtClean="0"/>
              <a:t>Who can participate in Nurse Health Coaching?</a:t>
            </a:r>
          </a:p>
          <a:p>
            <a:pPr lvl="1"/>
            <a:r>
              <a:rPr lang="en-US" dirty="0"/>
              <a:t>If you have one or more of the conditions below, you are eligible </a:t>
            </a:r>
            <a:r>
              <a:rPr lang="en-US" dirty="0" smtClean="0"/>
              <a:t>to participate:</a:t>
            </a:r>
            <a:endParaRPr lang="en-US" dirty="0"/>
          </a:p>
          <a:p>
            <a:pPr lvl="2"/>
            <a:r>
              <a:rPr lang="en-US" dirty="0"/>
              <a:t>Asthma (for children and adults)</a:t>
            </a:r>
          </a:p>
          <a:p>
            <a:pPr lvl="2"/>
            <a:r>
              <a:rPr lang="en-US" dirty="0"/>
              <a:t>Diabetes (for children and adults</a:t>
            </a:r>
            <a:r>
              <a:rPr lang="en-US" dirty="0" smtClean="0"/>
              <a:t>)</a:t>
            </a:r>
          </a:p>
          <a:p>
            <a:pPr lvl="2"/>
            <a:r>
              <a:rPr lang="en-US" dirty="0" smtClean="0"/>
              <a:t>Chronic kidney disease</a:t>
            </a:r>
          </a:p>
          <a:p>
            <a:pPr lvl="2"/>
            <a:r>
              <a:rPr lang="en-US" dirty="0" smtClean="0"/>
              <a:t>Chronic obstructive pulmonary disease (COPD)</a:t>
            </a:r>
          </a:p>
          <a:p>
            <a:pPr lvl="2"/>
            <a:r>
              <a:rPr lang="en-US" dirty="0" smtClean="0"/>
              <a:t>Chronic pain from osteoarthritis, rheumatoid arthritis or low-back pain</a:t>
            </a:r>
          </a:p>
          <a:p>
            <a:pPr lvl="2"/>
            <a:r>
              <a:rPr lang="en-US" dirty="0" smtClean="0"/>
              <a:t>Congestive heart failure (CHF)</a:t>
            </a:r>
          </a:p>
          <a:p>
            <a:pPr lvl="2"/>
            <a:r>
              <a:rPr lang="en-US" dirty="0" smtClean="0"/>
              <a:t>Coronary artery disease (CAD)</a:t>
            </a:r>
          </a:p>
          <a:p>
            <a:pPr lvl="2"/>
            <a:r>
              <a:rPr lang="en-US" dirty="0" smtClean="0"/>
              <a:t>High blood pressure</a:t>
            </a:r>
          </a:p>
          <a:p>
            <a:pPr lvl="2"/>
            <a:r>
              <a:rPr lang="en-US" dirty="0" smtClean="0"/>
              <a:t>High cholesterol</a:t>
            </a:r>
            <a:endParaRPr lang="en-US" dirty="0"/>
          </a:p>
        </p:txBody>
      </p:sp>
    </p:spTree>
    <p:extLst>
      <p:ext uri="{BB962C8B-B14F-4D97-AF65-F5344CB8AC3E}">
        <p14:creationId xmlns:p14="http://schemas.microsoft.com/office/powerpoint/2010/main" val="4025689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Health Coaching</a:t>
            </a:r>
            <a:endParaRPr lang="en-US" dirty="0"/>
          </a:p>
        </p:txBody>
      </p:sp>
      <p:sp>
        <p:nvSpPr>
          <p:cNvPr id="3" name="Content Placeholder 2"/>
          <p:cNvSpPr>
            <a:spLocks noGrp="1"/>
          </p:cNvSpPr>
          <p:nvPr>
            <p:ph idx="1"/>
          </p:nvPr>
        </p:nvSpPr>
        <p:spPr/>
        <p:txBody>
          <a:bodyPr>
            <a:normAutofit/>
          </a:bodyPr>
          <a:lstStyle/>
          <a:p>
            <a:r>
              <a:rPr lang="en-US" dirty="0" smtClean="0"/>
              <a:t>If </a:t>
            </a:r>
            <a:r>
              <a:rPr lang="en-US" dirty="0"/>
              <a:t>you or a family member have a </a:t>
            </a:r>
            <a:r>
              <a:rPr lang="en-US" dirty="0" smtClean="0"/>
              <a:t>health condition</a:t>
            </a:r>
            <a:r>
              <a:rPr lang="en-US" dirty="0"/>
              <a:t>, </a:t>
            </a:r>
            <a:r>
              <a:rPr lang="en-US" dirty="0" smtClean="0"/>
              <a:t/>
            </a:r>
            <a:br>
              <a:rPr lang="en-US" dirty="0" smtClean="0"/>
            </a:br>
            <a:r>
              <a:rPr lang="en-US" dirty="0" smtClean="0"/>
              <a:t>you </a:t>
            </a:r>
            <a:r>
              <a:rPr lang="en-US" dirty="0"/>
              <a:t>aren’t alone.</a:t>
            </a:r>
          </a:p>
          <a:p>
            <a:pPr lvl="2"/>
            <a:r>
              <a:rPr lang="en-US" dirty="0"/>
              <a:t>More than 133 million Americans, or 45% of the population, have at least one chronic condition. </a:t>
            </a:r>
          </a:p>
          <a:p>
            <a:pPr lvl="2"/>
            <a:r>
              <a:rPr lang="en-US" dirty="0"/>
              <a:t>Chronic conditions account for more than 75% of the nation’s $2 trillion medical care costs.</a:t>
            </a:r>
          </a:p>
          <a:p>
            <a:pPr lvl="2"/>
            <a:r>
              <a:rPr lang="en-US" dirty="0"/>
              <a:t>In the U.S. alone, 3 people die each minute as a result of chronic diseases.</a:t>
            </a:r>
          </a:p>
          <a:p>
            <a:pPr lvl="2"/>
            <a:r>
              <a:rPr lang="en-US" dirty="0"/>
              <a:t>More than 81 million doctor visits and 6 million hospitalizations occur each year associated with cardiovascular disease.</a:t>
            </a:r>
          </a:p>
          <a:p>
            <a:pPr lvl="2"/>
            <a:r>
              <a:rPr lang="en-US" dirty="0"/>
              <a:t>The direct and indirect cost of diabetes is $174 billion a year. </a:t>
            </a:r>
          </a:p>
          <a:p>
            <a:endParaRPr lang="en-US" dirty="0"/>
          </a:p>
        </p:txBody>
      </p:sp>
    </p:spTree>
    <p:extLst>
      <p:ext uri="{BB962C8B-B14F-4D97-AF65-F5344CB8AC3E}">
        <p14:creationId xmlns:p14="http://schemas.microsoft.com/office/powerpoint/2010/main" val="40256893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Health Coaching</a:t>
            </a:r>
            <a:endParaRPr lang="en-US" dirty="0"/>
          </a:p>
        </p:txBody>
      </p:sp>
      <p:sp>
        <p:nvSpPr>
          <p:cNvPr id="3" name="Content Placeholder 2"/>
          <p:cNvSpPr>
            <a:spLocks noGrp="1"/>
          </p:cNvSpPr>
          <p:nvPr>
            <p:ph idx="1"/>
          </p:nvPr>
        </p:nvSpPr>
        <p:spPr/>
        <p:txBody>
          <a:bodyPr/>
          <a:lstStyle/>
          <a:p>
            <a:r>
              <a:rPr lang="en-US" dirty="0" smtClean="0"/>
              <a:t>How does Nurse Health Coaching work?</a:t>
            </a:r>
          </a:p>
          <a:p>
            <a:pPr lvl="1"/>
            <a:r>
              <a:rPr lang="en-US" b="0" dirty="0" smtClean="0"/>
              <a:t>Nurse Health Coaching can help you control your condition, feel better and live a healthier life. If you enroll, you </a:t>
            </a:r>
            <a:r>
              <a:rPr lang="en-US" b="0" dirty="0"/>
              <a:t>will work </a:t>
            </a:r>
            <a:r>
              <a:rPr lang="en-US" b="0" dirty="0" smtClean="0"/>
              <a:t>one-to-one with </a:t>
            </a:r>
            <a:r>
              <a:rPr lang="en-US" b="0" dirty="0"/>
              <a:t>a </a:t>
            </a:r>
            <a:r>
              <a:rPr lang="en-US" b="0" dirty="0" smtClean="0"/>
              <a:t>registered </a:t>
            </a:r>
            <a:r>
              <a:rPr lang="en-US" b="0" dirty="0"/>
              <a:t>n</a:t>
            </a:r>
            <a:r>
              <a:rPr lang="en-US" b="0" dirty="0" smtClean="0"/>
              <a:t>urse </a:t>
            </a:r>
            <a:r>
              <a:rPr lang="en-US" b="0" dirty="0"/>
              <a:t>who understands your condition.</a:t>
            </a:r>
          </a:p>
          <a:p>
            <a:pPr lvl="1"/>
            <a:endParaRPr lang="en-US" b="0" dirty="0" smtClean="0"/>
          </a:p>
          <a:p>
            <a:pPr lvl="1"/>
            <a:r>
              <a:rPr lang="en-US" b="0" dirty="0" smtClean="0"/>
              <a:t>Your </a:t>
            </a:r>
            <a:r>
              <a:rPr lang="en-US" b="0" dirty="0"/>
              <a:t>nurse </a:t>
            </a:r>
            <a:r>
              <a:rPr lang="en-US" b="0" dirty="0" smtClean="0"/>
              <a:t>coach will </a:t>
            </a:r>
            <a:r>
              <a:rPr lang="en-US" b="0" dirty="0"/>
              <a:t>work with you to create a plan personalized just for you to help manage your condition and achieve a healthier lifestyle.  </a:t>
            </a:r>
            <a:r>
              <a:rPr lang="en-US" b="0" dirty="0" smtClean="0"/>
              <a:t>Your coach </a:t>
            </a:r>
            <a:r>
              <a:rPr lang="en-US" b="0" dirty="0"/>
              <a:t>can </a:t>
            </a:r>
            <a:r>
              <a:rPr lang="en-US" b="0" dirty="0" smtClean="0"/>
              <a:t>also provide </a:t>
            </a:r>
            <a:r>
              <a:rPr lang="en-US" b="0" dirty="0"/>
              <a:t>you with additional educational material on your condition</a:t>
            </a:r>
            <a:r>
              <a:rPr lang="en-US" b="0" dirty="0" smtClean="0"/>
              <a:t>.</a:t>
            </a:r>
            <a:endParaRPr lang="en-US" b="0" dirty="0"/>
          </a:p>
        </p:txBody>
      </p:sp>
    </p:spTree>
    <p:extLst>
      <p:ext uri="{BB962C8B-B14F-4D97-AF65-F5344CB8AC3E}">
        <p14:creationId xmlns:p14="http://schemas.microsoft.com/office/powerpoint/2010/main" val="40256893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Health Coaching</a:t>
            </a:r>
            <a:endParaRPr lang="en-US" dirty="0"/>
          </a:p>
        </p:txBody>
      </p:sp>
      <p:sp>
        <p:nvSpPr>
          <p:cNvPr id="3" name="Content Placeholder 2"/>
          <p:cNvSpPr>
            <a:spLocks noGrp="1"/>
          </p:cNvSpPr>
          <p:nvPr>
            <p:ph idx="1"/>
          </p:nvPr>
        </p:nvSpPr>
        <p:spPr/>
        <p:txBody>
          <a:bodyPr>
            <a:normAutofit/>
          </a:bodyPr>
          <a:lstStyle/>
          <a:p>
            <a:r>
              <a:rPr lang="en-US" dirty="0" smtClean="0"/>
              <a:t>How do I enroll in Nurse Health Coaching?</a:t>
            </a:r>
            <a:endParaRPr lang="en-US" dirty="0"/>
          </a:p>
          <a:p>
            <a:pPr lvl="1"/>
            <a:r>
              <a:rPr lang="en-US" b="0" dirty="0" smtClean="0"/>
              <a:t>To enroll in Nurse Health Coaching</a:t>
            </a:r>
            <a:r>
              <a:rPr lang="en-US" b="0" dirty="0"/>
              <a:t>, call </a:t>
            </a:r>
            <a:r>
              <a:rPr lang="en-US" b="0" dirty="0" smtClean="0"/>
              <a:t>1-866-458-0408 and select option 2.</a:t>
            </a:r>
          </a:p>
          <a:p>
            <a:pPr lvl="1"/>
            <a:endParaRPr lang="en-US" b="0" dirty="0" smtClean="0"/>
          </a:p>
          <a:p>
            <a:pPr lvl="1"/>
            <a:r>
              <a:rPr lang="en-US" b="0" dirty="0" smtClean="0"/>
              <a:t>We may reach out to you if you </a:t>
            </a:r>
            <a:r>
              <a:rPr lang="en-US" b="0" dirty="0"/>
              <a:t>have recurring medical claims or regularly fill a prescription at a pharmacy for your condition</a:t>
            </a:r>
            <a:r>
              <a:rPr lang="en-US" b="0" dirty="0" smtClean="0"/>
              <a:t>.</a:t>
            </a:r>
            <a:endParaRPr lang="en-US" b="0" dirty="0"/>
          </a:p>
        </p:txBody>
      </p:sp>
    </p:spTree>
    <p:extLst>
      <p:ext uri="{BB962C8B-B14F-4D97-AF65-F5344CB8AC3E}">
        <p14:creationId xmlns:p14="http://schemas.microsoft.com/office/powerpoint/2010/main" val="4025689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Programs for you</a:t>
            </a:r>
          </a:p>
          <a:p>
            <a:pPr lvl="1"/>
            <a:r>
              <a:rPr lang="en-US" dirty="0" smtClean="0"/>
              <a:t>Your health plan provides programs that are resources to you and your family. These programs are:</a:t>
            </a:r>
          </a:p>
          <a:p>
            <a:pPr lvl="2"/>
            <a:r>
              <a:rPr lang="en-US" dirty="0" smtClean="0"/>
              <a:t>Confidential</a:t>
            </a:r>
          </a:p>
          <a:p>
            <a:pPr lvl="2"/>
            <a:r>
              <a:rPr lang="en-US" dirty="0" smtClean="0"/>
              <a:t>No cost to you!</a:t>
            </a:r>
          </a:p>
          <a:p>
            <a:pPr lvl="2"/>
            <a:endParaRPr lang="en-US" dirty="0"/>
          </a:p>
          <a:p>
            <a:endParaRPr lang="en-US" dirty="0" smtClean="0"/>
          </a:p>
          <a:p>
            <a:r>
              <a:rPr lang="en-US" dirty="0" smtClean="0"/>
              <a:t>Learn more about Precertification, Case Management, Nurse Health Coaching, Maternity Management and 24/7 Nurse Line!</a:t>
            </a:r>
          </a:p>
        </p:txBody>
      </p:sp>
    </p:spTree>
    <p:extLst>
      <p:ext uri="{BB962C8B-B14F-4D97-AF65-F5344CB8AC3E}">
        <p14:creationId xmlns:p14="http://schemas.microsoft.com/office/powerpoint/2010/main" val="27718870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Health Coaching</a:t>
            </a:r>
            <a:endParaRPr lang="en-US" dirty="0"/>
          </a:p>
        </p:txBody>
      </p:sp>
      <p:sp>
        <p:nvSpPr>
          <p:cNvPr id="3" name="Content Placeholder 2"/>
          <p:cNvSpPr>
            <a:spLocks noGrp="1"/>
          </p:cNvSpPr>
          <p:nvPr>
            <p:ph idx="1"/>
          </p:nvPr>
        </p:nvSpPr>
        <p:spPr/>
        <p:txBody>
          <a:bodyPr/>
          <a:lstStyle/>
          <a:p>
            <a:r>
              <a:rPr lang="en-US" dirty="0"/>
              <a:t>An example </a:t>
            </a:r>
            <a:r>
              <a:rPr lang="en-US" dirty="0" smtClean="0"/>
              <a:t>Nurse Health Coaching </a:t>
            </a:r>
            <a:r>
              <a:rPr lang="en-US" dirty="0"/>
              <a:t>participant:</a:t>
            </a:r>
          </a:p>
          <a:p>
            <a:pPr lvl="1"/>
            <a:r>
              <a:rPr lang="en-US" dirty="0"/>
              <a:t>Maria has just been diagnosed with diabetes and doesn’t really understand her condition. Maria’s </a:t>
            </a:r>
            <a:r>
              <a:rPr lang="en-US" dirty="0" smtClean="0"/>
              <a:t>nurse health coach will</a:t>
            </a:r>
            <a:r>
              <a:rPr lang="en-US" dirty="0"/>
              <a:t>:</a:t>
            </a:r>
          </a:p>
          <a:p>
            <a:pPr lvl="2"/>
            <a:r>
              <a:rPr lang="en-US" dirty="0"/>
              <a:t>Explain what diabetes is and go over key medical words and terms Maria should </a:t>
            </a:r>
            <a:r>
              <a:rPr lang="en-US" dirty="0" smtClean="0"/>
              <a:t>know</a:t>
            </a:r>
            <a:endParaRPr lang="en-US" dirty="0"/>
          </a:p>
          <a:p>
            <a:pPr lvl="2"/>
            <a:r>
              <a:rPr lang="en-US" dirty="0"/>
              <a:t>Review with Maria the importance of checking her blood sugar and the target range for her blood sugar </a:t>
            </a:r>
            <a:r>
              <a:rPr lang="en-US" dirty="0" smtClean="0"/>
              <a:t>levels</a:t>
            </a:r>
            <a:endParaRPr lang="en-US" dirty="0"/>
          </a:p>
          <a:p>
            <a:pPr lvl="2"/>
            <a:r>
              <a:rPr lang="en-US" dirty="0"/>
              <a:t>Help Maria manage her diabetes in between doctor visits and help her talk to her physician about </a:t>
            </a:r>
            <a:r>
              <a:rPr lang="en-US" dirty="0" smtClean="0"/>
              <a:t>diabetes</a:t>
            </a:r>
            <a:endParaRPr lang="en-US" dirty="0"/>
          </a:p>
          <a:p>
            <a:pPr lvl="2"/>
            <a:r>
              <a:rPr lang="en-US" dirty="0"/>
              <a:t>Work with Maria to develop a nutrition and exercise plan to help her manage her diabetes and work toward a healthier </a:t>
            </a:r>
            <a:r>
              <a:rPr lang="en-US" dirty="0" smtClean="0"/>
              <a:t>lifestyle</a:t>
            </a:r>
            <a:endParaRPr lang="en-US" dirty="0"/>
          </a:p>
        </p:txBody>
      </p:sp>
    </p:spTree>
    <p:extLst>
      <p:ext uri="{BB962C8B-B14F-4D97-AF65-F5344CB8AC3E}">
        <p14:creationId xmlns:p14="http://schemas.microsoft.com/office/powerpoint/2010/main" val="40256893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Health Coaching</a:t>
            </a:r>
            <a:endParaRPr lang="en-US" dirty="0"/>
          </a:p>
        </p:txBody>
      </p:sp>
      <p:sp>
        <p:nvSpPr>
          <p:cNvPr id="3" name="Content Placeholder 2"/>
          <p:cNvSpPr>
            <a:spLocks noGrp="1"/>
          </p:cNvSpPr>
          <p:nvPr>
            <p:ph idx="1"/>
          </p:nvPr>
        </p:nvSpPr>
        <p:spPr/>
        <p:txBody>
          <a:bodyPr anchor="ctr">
            <a:normAutofit/>
          </a:bodyPr>
          <a:lstStyle/>
          <a:p>
            <a:r>
              <a:rPr lang="en-US" sz="4000" dirty="0" smtClean="0"/>
              <a:t>To enroll in Nurse Health Coaching, call</a:t>
            </a:r>
          </a:p>
          <a:p>
            <a:r>
              <a:rPr lang="en-US" sz="4000" dirty="0" smtClean="0"/>
              <a:t>1-866-458-0408, </a:t>
            </a:r>
            <a:r>
              <a:rPr lang="en-US" sz="4000" dirty="0"/>
              <a:t>option 2</a:t>
            </a:r>
          </a:p>
        </p:txBody>
      </p:sp>
    </p:spTree>
    <p:extLst>
      <p:ext uri="{BB962C8B-B14F-4D97-AF65-F5344CB8AC3E}">
        <p14:creationId xmlns:p14="http://schemas.microsoft.com/office/powerpoint/2010/main" val="21116238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r>
              <a:rPr lang="en-US" sz="4400" dirty="0" smtClean="0"/>
              <a:t>Maternity Management</a:t>
            </a:r>
            <a:endParaRPr lang="en-US" sz="4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3373" y="3792512"/>
            <a:ext cx="2597255" cy="914307"/>
          </a:xfrm>
          <a:prstGeom prst="rect">
            <a:avLst/>
          </a:prstGeom>
        </p:spPr>
      </p:pic>
    </p:spTree>
    <p:extLst>
      <p:ext uri="{BB962C8B-B14F-4D97-AF65-F5344CB8AC3E}">
        <p14:creationId xmlns:p14="http://schemas.microsoft.com/office/powerpoint/2010/main" val="19817587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Maternity Management</a:t>
            </a:r>
            <a:endParaRPr lang="en-US" dirty="0"/>
          </a:p>
        </p:txBody>
      </p:sp>
      <p:sp>
        <p:nvSpPr>
          <p:cNvPr id="3" name="Content Placeholder 2"/>
          <p:cNvSpPr>
            <a:spLocks noGrp="1"/>
          </p:cNvSpPr>
          <p:nvPr>
            <p:ph idx="1"/>
          </p:nvPr>
        </p:nvSpPr>
        <p:spPr/>
        <p:txBody>
          <a:bodyPr>
            <a:normAutofit/>
          </a:bodyPr>
          <a:lstStyle/>
          <a:p>
            <a:r>
              <a:rPr lang="en-US" dirty="0" smtClean="0"/>
              <a:t>What is Maternity Management?</a:t>
            </a:r>
          </a:p>
          <a:p>
            <a:pPr lvl="1"/>
            <a:r>
              <a:rPr lang="en-US" b="0" dirty="0" smtClean="0"/>
              <a:t>If you or your covered spouse is pregnant, Maternity Management provides one-to-one support form a registered nurse who can provide guidance for a healthy pregnancy</a:t>
            </a:r>
            <a:r>
              <a:rPr lang="en-US" b="0" dirty="0"/>
              <a:t>. </a:t>
            </a:r>
            <a:r>
              <a:rPr lang="en-US" b="0" dirty="0" smtClean="0"/>
              <a:t>Maternity Management is </a:t>
            </a:r>
            <a:r>
              <a:rPr lang="en-US" dirty="0"/>
              <a:t>confidential</a:t>
            </a:r>
            <a:r>
              <a:rPr lang="en-US" b="0" dirty="0"/>
              <a:t> and </a:t>
            </a:r>
            <a:r>
              <a:rPr lang="en-US" dirty="0"/>
              <a:t>no cost to you</a:t>
            </a:r>
            <a:r>
              <a:rPr lang="en-US" b="0" dirty="0"/>
              <a:t>!</a:t>
            </a:r>
          </a:p>
          <a:p>
            <a:pPr lvl="1"/>
            <a:endParaRPr lang="en-US" b="0" dirty="0"/>
          </a:p>
          <a:p>
            <a:pPr lvl="1"/>
            <a:r>
              <a:rPr lang="en-US" b="0" dirty="0" smtClean="0"/>
              <a:t>Our nurses are experienced in all aspects of prenatal care. They help you understand the phases of your pregnancy and any issues, if they occur. They can answer your questions and provide education and support during this exciting time. Even if this isn’t your first child, Maternity Management can help you through the changes that come with each unique pregnancy.</a:t>
            </a:r>
          </a:p>
          <a:p>
            <a:pPr lvl="1"/>
            <a:endParaRPr lang="en-US" b="0" dirty="0"/>
          </a:p>
          <a:p>
            <a:r>
              <a:rPr lang="en-US" dirty="0" smtClean="0"/>
              <a:t>You can </a:t>
            </a:r>
            <a:r>
              <a:rPr lang="en-US" dirty="0" smtClean="0"/>
              <a:t>earn $250</a:t>
            </a:r>
            <a:r>
              <a:rPr lang="en-US" dirty="0" smtClean="0"/>
              <a:t>! </a:t>
            </a:r>
            <a:r>
              <a:rPr lang="en-US" dirty="0" smtClean="0"/>
              <a:t>A $250 check will be mailed to you once completion of the program has been verified.</a:t>
            </a:r>
            <a:endParaRPr lang="en-US" dirty="0" smtClean="0"/>
          </a:p>
        </p:txBody>
      </p:sp>
    </p:spTree>
    <p:extLst>
      <p:ext uri="{BB962C8B-B14F-4D97-AF65-F5344CB8AC3E}">
        <p14:creationId xmlns:p14="http://schemas.microsoft.com/office/powerpoint/2010/main" val="353166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Maternity Management</a:t>
            </a:r>
            <a:endParaRPr lang="en-US" dirty="0"/>
          </a:p>
        </p:txBody>
      </p:sp>
      <p:sp>
        <p:nvSpPr>
          <p:cNvPr id="3" name="Content Placeholder 2"/>
          <p:cNvSpPr>
            <a:spLocks noGrp="1"/>
          </p:cNvSpPr>
          <p:nvPr>
            <p:ph idx="1"/>
          </p:nvPr>
        </p:nvSpPr>
        <p:spPr/>
        <p:txBody>
          <a:bodyPr/>
          <a:lstStyle/>
          <a:p>
            <a:r>
              <a:rPr lang="en-US" dirty="0" smtClean="0"/>
              <a:t>How does Maternity Management work?</a:t>
            </a:r>
          </a:p>
          <a:p>
            <a:pPr lvl="1"/>
            <a:r>
              <a:rPr lang="en-US" b="0" dirty="0" smtClean="0"/>
              <a:t>You can register in to the program </a:t>
            </a:r>
            <a:r>
              <a:rPr lang="en-US" dirty="0" smtClean="0"/>
              <a:t>up to 20 weeks </a:t>
            </a:r>
            <a:r>
              <a:rPr lang="en-US" b="0" dirty="0" smtClean="0"/>
              <a:t>of gestation. When </a:t>
            </a:r>
            <a:r>
              <a:rPr lang="en-US" b="0" dirty="0" smtClean="0"/>
              <a:t>you call to enroll in the program, you will need to provide some basic health history and information about your pregnancy. After you are enrolled, you will receive a packet in the mail of educational information to help you reduce risk factors for yourself and your unborn child.</a:t>
            </a:r>
          </a:p>
          <a:p>
            <a:pPr lvl="1"/>
            <a:endParaRPr lang="en-US" b="0" dirty="0" smtClean="0"/>
          </a:p>
          <a:p>
            <a:pPr lvl="1"/>
            <a:r>
              <a:rPr lang="en-US" b="0" dirty="0" smtClean="0"/>
              <a:t>Every 3 to 6 weeks, your maternity nurse specialist will contact you by phone to see how you and your baby are progressing. This usually only takes 10 minutes, because we know that you are busy preparing for your new arrival.</a:t>
            </a:r>
          </a:p>
          <a:p>
            <a:pPr lvl="1"/>
            <a:endParaRPr lang="en-US" b="0" dirty="0" smtClean="0"/>
          </a:p>
          <a:p>
            <a:pPr lvl="1"/>
            <a:r>
              <a:rPr lang="en-US" b="0" dirty="0" smtClean="0"/>
              <a:t>For some pregnancies, the maternity nurse specialist will need to be more involved. She may call more often or send extra materials.</a:t>
            </a:r>
          </a:p>
        </p:txBody>
      </p:sp>
    </p:spTree>
    <p:extLst>
      <p:ext uri="{BB962C8B-B14F-4D97-AF65-F5344CB8AC3E}">
        <p14:creationId xmlns:p14="http://schemas.microsoft.com/office/powerpoint/2010/main" val="35807646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Maternity Management</a:t>
            </a:r>
            <a:endParaRPr lang="en-US" dirty="0"/>
          </a:p>
        </p:txBody>
      </p:sp>
      <p:sp>
        <p:nvSpPr>
          <p:cNvPr id="3" name="Content Placeholder 2"/>
          <p:cNvSpPr>
            <a:spLocks noGrp="1"/>
          </p:cNvSpPr>
          <p:nvPr>
            <p:ph idx="1"/>
          </p:nvPr>
        </p:nvSpPr>
        <p:spPr/>
        <p:txBody>
          <a:bodyPr/>
          <a:lstStyle/>
          <a:p>
            <a:r>
              <a:rPr lang="en-US" dirty="0" smtClean="0"/>
              <a:t>What will the nurse and I talk about during our phone calls?</a:t>
            </a:r>
          </a:p>
          <a:p>
            <a:pPr lvl="1"/>
            <a:r>
              <a:rPr lang="en-US" b="0" dirty="0" smtClean="0"/>
              <a:t>During your phone calls, your nurse will provide support and expert advice on how to have a healthy pregnancy and healthy baby. Your nurse will:</a:t>
            </a:r>
          </a:p>
          <a:p>
            <a:pPr lvl="2"/>
            <a:r>
              <a:rPr lang="en-US" dirty="0" smtClean="0"/>
              <a:t>Discuss your health history</a:t>
            </a:r>
          </a:p>
          <a:p>
            <a:pPr lvl="2"/>
            <a:r>
              <a:rPr lang="en-US" b="0" dirty="0" smtClean="0"/>
              <a:t>Advise you on safe diet and exercise routines</a:t>
            </a:r>
          </a:p>
          <a:p>
            <a:pPr lvl="2"/>
            <a:r>
              <a:rPr lang="en-US" dirty="0" smtClean="0"/>
              <a:t>Identify potential pregnancy risk factors</a:t>
            </a:r>
          </a:p>
          <a:p>
            <a:pPr lvl="2"/>
            <a:r>
              <a:rPr lang="en-US" b="0" dirty="0" smtClean="0"/>
              <a:t>Discuss ways to minimize risks to you and your baby</a:t>
            </a:r>
          </a:p>
          <a:p>
            <a:pPr lvl="2"/>
            <a:r>
              <a:rPr lang="en-US" dirty="0" smtClean="0"/>
              <a:t>Answer questions and provide written materials on pregnancy and childcare issues that are a concern to you</a:t>
            </a:r>
          </a:p>
          <a:p>
            <a:pPr lvl="2"/>
            <a:r>
              <a:rPr lang="en-US" b="0" dirty="0" smtClean="0"/>
              <a:t>Direct you to available community resources for additional information</a:t>
            </a:r>
          </a:p>
        </p:txBody>
      </p:sp>
    </p:spTree>
    <p:extLst>
      <p:ext uri="{BB962C8B-B14F-4D97-AF65-F5344CB8AC3E}">
        <p14:creationId xmlns:p14="http://schemas.microsoft.com/office/powerpoint/2010/main" val="26464378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Maternity Management</a:t>
            </a:r>
            <a:endParaRPr lang="en-US" dirty="0"/>
          </a:p>
        </p:txBody>
      </p:sp>
      <p:sp>
        <p:nvSpPr>
          <p:cNvPr id="3" name="Content Placeholder 2"/>
          <p:cNvSpPr>
            <a:spLocks noGrp="1"/>
          </p:cNvSpPr>
          <p:nvPr>
            <p:ph idx="1"/>
          </p:nvPr>
        </p:nvSpPr>
        <p:spPr/>
        <p:txBody>
          <a:bodyPr anchor="ctr">
            <a:normAutofit/>
          </a:bodyPr>
          <a:lstStyle/>
          <a:p>
            <a:r>
              <a:rPr lang="en-US" sz="4000" dirty="0" smtClean="0"/>
              <a:t>For Maternity Management, call</a:t>
            </a:r>
          </a:p>
          <a:p>
            <a:r>
              <a:rPr lang="en-US" sz="4000" dirty="0" smtClean="0"/>
              <a:t>1-866-458-0408, </a:t>
            </a:r>
            <a:r>
              <a:rPr lang="en-US" sz="4000" dirty="0"/>
              <a:t>option </a:t>
            </a:r>
            <a:r>
              <a:rPr lang="en-US" sz="4000" dirty="0" smtClean="0"/>
              <a:t>3</a:t>
            </a:r>
            <a:endParaRPr lang="en-US" sz="4000" dirty="0"/>
          </a:p>
        </p:txBody>
      </p:sp>
    </p:spTree>
    <p:extLst>
      <p:ext uri="{BB962C8B-B14F-4D97-AF65-F5344CB8AC3E}">
        <p14:creationId xmlns:p14="http://schemas.microsoft.com/office/powerpoint/2010/main" val="39993678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r>
              <a:rPr lang="en-US" sz="4400" dirty="0" smtClean="0"/>
              <a:t>24/7 Nurse Line</a:t>
            </a:r>
            <a:endParaRPr lang="en-US" sz="4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3373" y="3792512"/>
            <a:ext cx="2597255" cy="914307"/>
          </a:xfrm>
          <a:prstGeom prst="rect">
            <a:avLst/>
          </a:prstGeom>
        </p:spPr>
      </p:pic>
    </p:spTree>
    <p:extLst>
      <p:ext uri="{BB962C8B-B14F-4D97-AF65-F5344CB8AC3E}">
        <p14:creationId xmlns:p14="http://schemas.microsoft.com/office/powerpoint/2010/main" val="26141177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24/7 Nurse Line</a:t>
            </a:r>
            <a:endParaRPr lang="en-US" dirty="0"/>
          </a:p>
        </p:txBody>
      </p:sp>
      <p:sp>
        <p:nvSpPr>
          <p:cNvPr id="6" name="Content Placeholder 5"/>
          <p:cNvSpPr>
            <a:spLocks noGrp="1"/>
          </p:cNvSpPr>
          <p:nvPr>
            <p:ph idx="1"/>
          </p:nvPr>
        </p:nvSpPr>
        <p:spPr/>
        <p:txBody>
          <a:bodyPr>
            <a:normAutofit/>
          </a:bodyPr>
          <a:lstStyle/>
          <a:p>
            <a:r>
              <a:rPr lang="en-US" dirty="0" smtClean="0"/>
              <a:t>What is the 24/7 Nurse Line?</a:t>
            </a:r>
          </a:p>
          <a:p>
            <a:pPr lvl="1"/>
            <a:r>
              <a:rPr lang="en-US" b="0" dirty="0" smtClean="0"/>
              <a:t>The 24/7 Nurse Line helps you find answers to your questions about health care</a:t>
            </a:r>
            <a:r>
              <a:rPr lang="en-US" b="0" dirty="0"/>
              <a:t>. </a:t>
            </a:r>
            <a:r>
              <a:rPr lang="en-US" b="0" dirty="0" smtClean="0"/>
              <a:t>Plus it’s </a:t>
            </a:r>
            <a:r>
              <a:rPr lang="en-US" dirty="0"/>
              <a:t>confidential</a:t>
            </a:r>
            <a:r>
              <a:rPr lang="en-US" b="0" dirty="0"/>
              <a:t> and </a:t>
            </a:r>
            <a:r>
              <a:rPr lang="en-US" dirty="0"/>
              <a:t>no cost to you</a:t>
            </a:r>
            <a:r>
              <a:rPr lang="en-US" b="0" dirty="0"/>
              <a:t>!</a:t>
            </a:r>
          </a:p>
          <a:p>
            <a:pPr lvl="1"/>
            <a:endParaRPr lang="en-US" b="0" dirty="0"/>
          </a:p>
          <a:p>
            <a:pPr lvl="1"/>
            <a:r>
              <a:rPr lang="en-US" b="0" dirty="0" smtClean="0"/>
              <a:t>You and your family can get free and private health information over the phone. This service is available to you around the clock, even on evenings, weekends and holidays. You can choose to listen to recorded health topics or talk directly to a nurse</a:t>
            </a:r>
            <a:r>
              <a:rPr lang="en-US" b="0" dirty="0" smtClean="0"/>
              <a:t>.</a:t>
            </a:r>
          </a:p>
          <a:p>
            <a:pPr lvl="1"/>
            <a:endParaRPr lang="en-US" b="0" dirty="0"/>
          </a:p>
          <a:p>
            <a:r>
              <a:rPr lang="en-US" dirty="0" smtClean="0"/>
              <a:t>Use the 24/7 Nurse Line and get your $250 copay waived!</a:t>
            </a:r>
          </a:p>
          <a:p>
            <a:pPr lvl="1"/>
            <a:r>
              <a:rPr lang="en-US" b="0" dirty="0" smtClean="0"/>
              <a:t>Beginning </a:t>
            </a:r>
            <a:r>
              <a:rPr lang="en-US" b="0" dirty="0"/>
              <a:t>in the 2015 plan year, if </a:t>
            </a:r>
            <a:r>
              <a:rPr lang="en-US" b="0" dirty="0" smtClean="0"/>
              <a:t>you call </a:t>
            </a:r>
            <a:r>
              <a:rPr lang="en-US" b="0" dirty="0"/>
              <a:t>the 24/7 Nurse Line prior to going to the Emergency </a:t>
            </a:r>
            <a:r>
              <a:rPr lang="en-US" b="0" dirty="0" smtClean="0"/>
              <a:t>Room and the </a:t>
            </a:r>
            <a:r>
              <a:rPr lang="en-US" b="0" smtClean="0"/>
              <a:t>nurse directed </a:t>
            </a:r>
            <a:r>
              <a:rPr lang="en-US" b="0" dirty="0" smtClean="0"/>
              <a:t>you to the ER for treatment, </a:t>
            </a:r>
            <a:r>
              <a:rPr lang="en-US" b="0" dirty="0" err="1"/>
              <a:t>ARBenefits</a:t>
            </a:r>
            <a:r>
              <a:rPr lang="en-US" b="0" dirty="0"/>
              <a:t> will waive the $250 </a:t>
            </a:r>
            <a:r>
              <a:rPr lang="en-US" b="0" dirty="0" smtClean="0"/>
              <a:t>ER copay </a:t>
            </a:r>
            <a:r>
              <a:rPr lang="en-US" b="0" dirty="0"/>
              <a:t>for members of the Premium </a:t>
            </a:r>
            <a:r>
              <a:rPr lang="en-US" b="0" dirty="0" smtClean="0"/>
              <a:t>Plan.</a:t>
            </a:r>
            <a:endParaRPr lang="en-US" b="0" dirty="0"/>
          </a:p>
        </p:txBody>
      </p:sp>
    </p:spTree>
    <p:extLst>
      <p:ext uri="{BB962C8B-B14F-4D97-AF65-F5344CB8AC3E}">
        <p14:creationId xmlns:p14="http://schemas.microsoft.com/office/powerpoint/2010/main" val="29405298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24/7 Nurse Line</a:t>
            </a:r>
            <a:endParaRPr lang="en-US" dirty="0"/>
          </a:p>
        </p:txBody>
      </p:sp>
      <p:sp>
        <p:nvSpPr>
          <p:cNvPr id="6" name="Content Placeholder 5"/>
          <p:cNvSpPr>
            <a:spLocks noGrp="1"/>
          </p:cNvSpPr>
          <p:nvPr>
            <p:ph idx="1"/>
          </p:nvPr>
        </p:nvSpPr>
        <p:spPr/>
        <p:txBody>
          <a:bodyPr/>
          <a:lstStyle/>
          <a:p>
            <a:r>
              <a:rPr lang="en-US" dirty="0" smtClean="0"/>
              <a:t>How does the 24/7 Nurse Line work?</a:t>
            </a:r>
          </a:p>
          <a:p>
            <a:pPr lvl="1"/>
            <a:r>
              <a:rPr lang="en-US" dirty="0" smtClean="0"/>
              <a:t>Speaking with a live nurse</a:t>
            </a:r>
          </a:p>
          <a:p>
            <a:pPr lvl="1"/>
            <a:r>
              <a:rPr lang="en-US" b="0" dirty="0" smtClean="0"/>
              <a:t>When you call, you may choose to speak directly with a nurse to discuss a current illness or health issue. Our nurses listen to your questions and help you decide the best approach to your health care. Call if you aren’t sure if you should see a doctor or go to the Emergency Room, or discuss medical treatments, lifestyle choices and self-care strategies with the nurse.</a:t>
            </a:r>
          </a:p>
          <a:p>
            <a:pPr lvl="1"/>
            <a:endParaRPr lang="en-US" b="0" dirty="0"/>
          </a:p>
          <a:p>
            <a:pPr lvl="1"/>
            <a:r>
              <a:rPr lang="en-US" dirty="0" smtClean="0"/>
              <a:t>Using the Health Information Library</a:t>
            </a:r>
            <a:endParaRPr lang="en-US" b="0" dirty="0" smtClean="0"/>
          </a:p>
          <a:p>
            <a:pPr lvl="1"/>
            <a:r>
              <a:rPr lang="en-US" b="0" dirty="0" smtClean="0"/>
              <a:t>If you would like additional information on topics such as vaccinations, choosing a doctor or beginning an exercise program, you can access the Health Information Library. Choose from more than 1,000 health topics, which are available in English and Spanish.</a:t>
            </a:r>
            <a:endParaRPr lang="en-US" dirty="0"/>
          </a:p>
        </p:txBody>
      </p:sp>
    </p:spTree>
    <p:extLst>
      <p:ext uri="{BB962C8B-B14F-4D97-AF65-F5344CB8AC3E}">
        <p14:creationId xmlns:p14="http://schemas.microsoft.com/office/powerpoint/2010/main" val="2968362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sz="4400" dirty="0" smtClean="0"/>
              <a:t>Precertification</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3373" y="3792512"/>
            <a:ext cx="2597255" cy="914307"/>
          </a:xfrm>
          <a:prstGeom prst="rect">
            <a:avLst/>
          </a:prstGeom>
        </p:spPr>
      </p:pic>
    </p:spTree>
    <p:extLst>
      <p:ext uri="{BB962C8B-B14F-4D97-AF65-F5344CB8AC3E}">
        <p14:creationId xmlns:p14="http://schemas.microsoft.com/office/powerpoint/2010/main" val="5845402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24/7 Nurse Line</a:t>
            </a:r>
            <a:endParaRPr lang="en-US" dirty="0"/>
          </a:p>
        </p:txBody>
      </p:sp>
      <p:sp>
        <p:nvSpPr>
          <p:cNvPr id="6" name="Content Placeholder 5"/>
          <p:cNvSpPr>
            <a:spLocks noGrp="1"/>
          </p:cNvSpPr>
          <p:nvPr>
            <p:ph idx="1"/>
          </p:nvPr>
        </p:nvSpPr>
        <p:spPr/>
        <p:txBody>
          <a:bodyPr/>
          <a:lstStyle/>
          <a:p>
            <a:r>
              <a:rPr lang="en-US" dirty="0" smtClean="0"/>
              <a:t>When should I call?</a:t>
            </a:r>
          </a:p>
          <a:p>
            <a:pPr lvl="1"/>
            <a:r>
              <a:rPr lang="en-US" b="0" dirty="0" smtClean="0"/>
              <a:t>You can call the 24/7 Nurse Line any time you have a question, such as:</a:t>
            </a:r>
          </a:p>
          <a:p>
            <a:pPr lvl="2"/>
            <a:r>
              <a:rPr lang="en-US" dirty="0" smtClean="0"/>
              <a:t>It’s 2 a.m. and my son is sick. Should I take him to the ER?</a:t>
            </a:r>
          </a:p>
          <a:p>
            <a:pPr lvl="2"/>
            <a:r>
              <a:rPr lang="en-US" b="0" dirty="0" smtClean="0"/>
              <a:t>I think I just sprained my wrist. Should I have an X-ray?</a:t>
            </a:r>
          </a:p>
          <a:p>
            <a:pPr lvl="2"/>
            <a:r>
              <a:rPr lang="en-US" dirty="0" smtClean="0"/>
              <a:t>I’ve heard about a new drug for weight loss. Could it help me?</a:t>
            </a:r>
          </a:p>
          <a:p>
            <a:pPr lvl="2"/>
            <a:r>
              <a:rPr lang="en-US" b="0" dirty="0" smtClean="0"/>
              <a:t>My doctor said I need to have surgery. What are my alternatives?</a:t>
            </a:r>
            <a:endParaRPr lang="en-US" b="0" dirty="0"/>
          </a:p>
        </p:txBody>
      </p:sp>
    </p:spTree>
    <p:extLst>
      <p:ext uri="{BB962C8B-B14F-4D97-AF65-F5344CB8AC3E}">
        <p14:creationId xmlns:p14="http://schemas.microsoft.com/office/powerpoint/2010/main" val="29683621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24/7 Nurse Line</a:t>
            </a:r>
            <a:endParaRPr lang="en-US" dirty="0"/>
          </a:p>
        </p:txBody>
      </p:sp>
      <p:sp>
        <p:nvSpPr>
          <p:cNvPr id="3" name="Content Placeholder 2"/>
          <p:cNvSpPr>
            <a:spLocks noGrp="1"/>
          </p:cNvSpPr>
          <p:nvPr>
            <p:ph idx="1"/>
          </p:nvPr>
        </p:nvSpPr>
        <p:spPr/>
        <p:txBody>
          <a:bodyPr anchor="ctr">
            <a:normAutofit/>
          </a:bodyPr>
          <a:lstStyle/>
          <a:p>
            <a:r>
              <a:rPr lang="en-US" sz="4000" dirty="0" smtClean="0"/>
              <a:t>For the 24/7 Nurse Line, call</a:t>
            </a:r>
          </a:p>
          <a:p>
            <a:r>
              <a:rPr lang="en-US" sz="4000" dirty="0" smtClean="0"/>
              <a:t>1-866-458-0408, option 1</a:t>
            </a:r>
            <a:endParaRPr lang="en-US" sz="4000" dirty="0"/>
          </a:p>
        </p:txBody>
      </p:sp>
    </p:spTree>
    <p:extLst>
      <p:ext uri="{BB962C8B-B14F-4D97-AF65-F5344CB8AC3E}">
        <p14:creationId xmlns:p14="http://schemas.microsoft.com/office/powerpoint/2010/main" val="2186827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Precertification</a:t>
            </a:r>
            <a:endParaRPr lang="en-US" dirty="0"/>
          </a:p>
        </p:txBody>
      </p:sp>
      <p:sp>
        <p:nvSpPr>
          <p:cNvPr id="3" name="Content Placeholder 2"/>
          <p:cNvSpPr>
            <a:spLocks noGrp="1"/>
          </p:cNvSpPr>
          <p:nvPr>
            <p:ph idx="1"/>
          </p:nvPr>
        </p:nvSpPr>
        <p:spPr/>
        <p:txBody>
          <a:bodyPr/>
          <a:lstStyle/>
          <a:p>
            <a:r>
              <a:rPr lang="en-US" dirty="0"/>
              <a:t>What is precertification? </a:t>
            </a:r>
            <a:endParaRPr lang="en-US" dirty="0" smtClean="0"/>
          </a:p>
          <a:p>
            <a:pPr lvl="1"/>
            <a:r>
              <a:rPr lang="en-US" b="0" dirty="0" smtClean="0"/>
              <a:t>The </a:t>
            </a:r>
            <a:r>
              <a:rPr lang="en-US" b="0" dirty="0"/>
              <a:t>purpose of precertification is to ensure that you and anyone else covered under your benefit plan will receive medical care that is necessary and appropriate. </a:t>
            </a:r>
            <a:r>
              <a:rPr lang="en-US" b="0" dirty="0" smtClean="0"/>
              <a:t>Precertification is </a:t>
            </a:r>
            <a:r>
              <a:rPr lang="en-US" dirty="0" smtClean="0"/>
              <a:t>confidential</a:t>
            </a:r>
            <a:r>
              <a:rPr lang="en-US" b="0" dirty="0" smtClean="0"/>
              <a:t> and </a:t>
            </a:r>
            <a:r>
              <a:rPr lang="en-US" dirty="0" smtClean="0"/>
              <a:t>no cost to you</a:t>
            </a:r>
            <a:r>
              <a:rPr lang="en-US" b="0" dirty="0" smtClean="0"/>
              <a:t>!</a:t>
            </a:r>
          </a:p>
          <a:p>
            <a:endParaRPr lang="en-US" dirty="0"/>
          </a:p>
          <a:p>
            <a:r>
              <a:rPr lang="en-US" dirty="0" smtClean="0"/>
              <a:t>Why </a:t>
            </a:r>
            <a:r>
              <a:rPr lang="en-US" dirty="0"/>
              <a:t>is precertification necessary? </a:t>
            </a:r>
            <a:endParaRPr lang="en-US" dirty="0" smtClean="0"/>
          </a:p>
          <a:p>
            <a:pPr lvl="1"/>
            <a:r>
              <a:rPr lang="en-US" b="0" dirty="0" smtClean="0"/>
              <a:t>Unnecessary </a:t>
            </a:r>
            <a:r>
              <a:rPr lang="en-US" b="0" dirty="0"/>
              <a:t>or excessive use of health care drives up medical costs. Precertification is a way to monitor utilization and contain health care costs</a:t>
            </a:r>
            <a:r>
              <a:rPr lang="en-US" b="0" dirty="0" smtClean="0"/>
              <a:t>.</a:t>
            </a:r>
            <a:endParaRPr lang="en-US" b="0" dirty="0"/>
          </a:p>
        </p:txBody>
      </p:sp>
    </p:spTree>
    <p:extLst>
      <p:ext uri="{BB962C8B-B14F-4D97-AF65-F5344CB8AC3E}">
        <p14:creationId xmlns:p14="http://schemas.microsoft.com/office/powerpoint/2010/main" val="15448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Precertification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precertification process is easy</a:t>
            </a:r>
          </a:p>
          <a:p>
            <a:pPr marL="231775" lvl="1" indent="-228600">
              <a:buFont typeface="+mj-lt"/>
              <a:buAutoNum type="arabicPeriod"/>
            </a:pPr>
            <a:r>
              <a:rPr lang="en-US" dirty="0"/>
              <a:t>Check your ID card for precertification instructions.</a:t>
            </a:r>
          </a:p>
          <a:p>
            <a:pPr lvl="2"/>
            <a:r>
              <a:rPr lang="en-US" dirty="0"/>
              <a:t>Your health plan </a:t>
            </a:r>
            <a:r>
              <a:rPr lang="en-US" dirty="0" smtClean="0"/>
              <a:t>requires </a:t>
            </a:r>
            <a:r>
              <a:rPr lang="en-US" dirty="0"/>
              <a:t>precertification for hospital admissions </a:t>
            </a:r>
            <a:r>
              <a:rPr lang="en-US" dirty="0" smtClean="0"/>
              <a:t>and certain </a:t>
            </a:r>
            <a:r>
              <a:rPr lang="en-US" dirty="0"/>
              <a:t>medical procedures.</a:t>
            </a:r>
          </a:p>
          <a:p>
            <a:pPr lvl="2"/>
            <a:r>
              <a:rPr lang="en-US" dirty="0"/>
              <a:t>Contact your </a:t>
            </a:r>
            <a:r>
              <a:rPr lang="en-US" dirty="0" smtClean="0"/>
              <a:t>plan administrator </a:t>
            </a:r>
            <a:r>
              <a:rPr lang="en-US" dirty="0"/>
              <a:t>for more information on what procedures require precertification. </a:t>
            </a:r>
            <a:endParaRPr lang="en-US" dirty="0" smtClean="0"/>
          </a:p>
          <a:p>
            <a:pPr marL="231775" lvl="1" indent="-228600">
              <a:buFont typeface="+mj-lt"/>
              <a:buAutoNum type="arabicPeriod"/>
            </a:pPr>
            <a:r>
              <a:rPr lang="en-US" dirty="0" smtClean="0"/>
              <a:t>You</a:t>
            </a:r>
            <a:r>
              <a:rPr lang="en-US" dirty="0"/>
              <a:t>, a family member or your doctor should call </a:t>
            </a:r>
            <a:r>
              <a:rPr lang="en-US" dirty="0" smtClean="0"/>
              <a:t>1-877-815-1017 and select option 2 for </a:t>
            </a:r>
            <a:r>
              <a:rPr lang="en-US" dirty="0"/>
              <a:t>precertification. You will need to provide information about:</a:t>
            </a:r>
          </a:p>
          <a:p>
            <a:pPr lvl="2"/>
            <a:r>
              <a:rPr lang="en-US" dirty="0"/>
              <a:t>The patient, such as name, address and birth date</a:t>
            </a:r>
          </a:p>
          <a:p>
            <a:pPr lvl="2"/>
            <a:r>
              <a:rPr lang="en-US" dirty="0"/>
              <a:t>The provider, such as name and address</a:t>
            </a:r>
          </a:p>
          <a:p>
            <a:pPr lvl="2"/>
            <a:r>
              <a:rPr lang="en-US" dirty="0"/>
              <a:t>The procedure and the date of </a:t>
            </a:r>
            <a:r>
              <a:rPr lang="en-US" dirty="0" smtClean="0"/>
              <a:t>service</a:t>
            </a:r>
          </a:p>
          <a:p>
            <a:pPr marL="231775" lvl="1" indent="-228600">
              <a:buFont typeface="+mj-lt"/>
              <a:buAutoNum type="arabicPeriod"/>
            </a:pPr>
            <a:r>
              <a:rPr lang="en-US" dirty="0" smtClean="0"/>
              <a:t>We </a:t>
            </a:r>
            <a:r>
              <a:rPr lang="en-US" dirty="0"/>
              <a:t>will review your information and:</a:t>
            </a:r>
          </a:p>
          <a:p>
            <a:pPr lvl="2"/>
            <a:r>
              <a:rPr lang="en-US" dirty="0"/>
              <a:t>Make sure the procedure is appropriate and necessary for you</a:t>
            </a:r>
          </a:p>
          <a:p>
            <a:pPr lvl="2"/>
            <a:r>
              <a:rPr lang="en-US" dirty="0"/>
              <a:t>Work with your doctor to ensure your care takes place in the most appropriate setting</a:t>
            </a:r>
          </a:p>
          <a:p>
            <a:pPr lvl="2"/>
            <a:r>
              <a:rPr lang="en-US" dirty="0"/>
              <a:t>Monitor length of stay and support discharge planning, if you are in the </a:t>
            </a:r>
            <a:r>
              <a:rPr lang="en-US" dirty="0" smtClean="0"/>
              <a:t>hospital</a:t>
            </a:r>
            <a:endParaRPr lang="en-US" dirty="0"/>
          </a:p>
        </p:txBody>
      </p:sp>
    </p:spTree>
    <p:extLst>
      <p:ext uri="{BB962C8B-B14F-4D97-AF65-F5344CB8AC3E}">
        <p14:creationId xmlns:p14="http://schemas.microsoft.com/office/powerpoint/2010/main" val="563639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Precertification</a:t>
            </a:r>
            <a:endParaRPr lang="en-US" dirty="0"/>
          </a:p>
        </p:txBody>
      </p:sp>
      <p:sp>
        <p:nvSpPr>
          <p:cNvPr id="3" name="Content Placeholder 2"/>
          <p:cNvSpPr>
            <a:spLocks noGrp="1"/>
          </p:cNvSpPr>
          <p:nvPr>
            <p:ph idx="1"/>
          </p:nvPr>
        </p:nvSpPr>
        <p:spPr/>
        <p:txBody>
          <a:bodyPr/>
          <a:lstStyle/>
          <a:p>
            <a:r>
              <a:rPr lang="en-US" dirty="0"/>
              <a:t>Do I have to </a:t>
            </a:r>
            <a:r>
              <a:rPr lang="en-US" dirty="0" smtClean="0"/>
              <a:t>call for precertification? </a:t>
            </a:r>
            <a:r>
              <a:rPr lang="en-US" dirty="0"/>
              <a:t>When should I call? </a:t>
            </a:r>
            <a:endParaRPr lang="en-US" dirty="0" smtClean="0"/>
          </a:p>
          <a:p>
            <a:pPr lvl="1"/>
            <a:r>
              <a:rPr lang="en-US" b="0" dirty="0" smtClean="0"/>
              <a:t>You</a:t>
            </a:r>
            <a:r>
              <a:rPr lang="en-US" b="0" dirty="0"/>
              <a:t>, a family member, physician or medical provider should call when you are having a medical procedure that requires precertification. Your benefit plan may require certain timelines for precertification of procedures, hospital admissions and/or Emergency Room visits. Questions? Check with your </a:t>
            </a:r>
            <a:r>
              <a:rPr lang="en-US" b="0" dirty="0" smtClean="0"/>
              <a:t>plan administrator for </a:t>
            </a:r>
            <a:r>
              <a:rPr lang="en-US" b="0" dirty="0"/>
              <a:t>more information.</a:t>
            </a:r>
          </a:p>
          <a:p>
            <a:endParaRPr lang="en-US" dirty="0"/>
          </a:p>
          <a:p>
            <a:r>
              <a:rPr lang="en-US" dirty="0"/>
              <a:t>What if I forget to make the call?</a:t>
            </a:r>
          </a:p>
          <a:p>
            <a:pPr lvl="1"/>
            <a:r>
              <a:rPr lang="en-US" b="0" dirty="0"/>
              <a:t>Failure to receive precertification may result in additional financial responsibility. Refer to your benefit plan for the specified time frame required to obtain precertification.</a:t>
            </a:r>
          </a:p>
        </p:txBody>
      </p:sp>
    </p:spTree>
    <p:extLst>
      <p:ext uri="{BB962C8B-B14F-4D97-AF65-F5344CB8AC3E}">
        <p14:creationId xmlns:p14="http://schemas.microsoft.com/office/powerpoint/2010/main" val="563639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Precertification</a:t>
            </a:r>
            <a:endParaRPr lang="en-US" dirty="0"/>
          </a:p>
        </p:txBody>
      </p:sp>
      <p:sp>
        <p:nvSpPr>
          <p:cNvPr id="3" name="Content Placeholder 2"/>
          <p:cNvSpPr>
            <a:spLocks noGrp="1"/>
          </p:cNvSpPr>
          <p:nvPr>
            <p:ph idx="1"/>
          </p:nvPr>
        </p:nvSpPr>
        <p:spPr/>
        <p:txBody>
          <a:bodyPr/>
          <a:lstStyle/>
          <a:p>
            <a:r>
              <a:rPr lang="en-US" dirty="0"/>
              <a:t>Will the program affect my freedom to choose my own physician or hospital? </a:t>
            </a:r>
            <a:endParaRPr lang="en-US" dirty="0" smtClean="0"/>
          </a:p>
          <a:p>
            <a:pPr lvl="1"/>
            <a:r>
              <a:rPr lang="en-US" b="0" dirty="0" smtClean="0"/>
              <a:t>Your </a:t>
            </a:r>
            <a:r>
              <a:rPr lang="en-US" b="0" dirty="0"/>
              <a:t>benefit plan may be structured to incent you to use certain physicians or hospitals. Be sure to check with your benefit plan or </a:t>
            </a:r>
            <a:r>
              <a:rPr lang="en-US" b="0" dirty="0" smtClean="0"/>
              <a:t>plan administrator if </a:t>
            </a:r>
            <a:r>
              <a:rPr lang="en-US" b="0" dirty="0"/>
              <a:t>you have questions. </a:t>
            </a:r>
            <a:endParaRPr lang="en-US" b="0" dirty="0" smtClean="0"/>
          </a:p>
          <a:p>
            <a:endParaRPr lang="en-US" dirty="0"/>
          </a:p>
          <a:p>
            <a:r>
              <a:rPr lang="en-US" dirty="0" smtClean="0"/>
              <a:t>What </a:t>
            </a:r>
            <a:r>
              <a:rPr lang="en-US" dirty="0"/>
              <a:t>if I am not ready to leave the hospital upon the planned discharge date? </a:t>
            </a:r>
            <a:endParaRPr lang="en-US" dirty="0" smtClean="0"/>
          </a:p>
          <a:p>
            <a:pPr lvl="1"/>
            <a:r>
              <a:rPr lang="en-US" b="0" dirty="0" smtClean="0"/>
              <a:t>The </a:t>
            </a:r>
            <a:r>
              <a:rPr lang="en-US" b="0" dirty="0"/>
              <a:t>precertification program monitors your ongoing care and your treatment will continue as long as it is necessary and appropriate. We will perform discharge planning to ensure appropriate support is available after you leave the hospital.</a:t>
            </a:r>
          </a:p>
        </p:txBody>
      </p:sp>
    </p:spTree>
    <p:extLst>
      <p:ext uri="{BB962C8B-B14F-4D97-AF65-F5344CB8AC3E}">
        <p14:creationId xmlns:p14="http://schemas.microsoft.com/office/powerpoint/2010/main" val="563639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Precertification</a:t>
            </a:r>
            <a:endParaRPr lang="en-US" dirty="0"/>
          </a:p>
        </p:txBody>
      </p:sp>
      <p:sp>
        <p:nvSpPr>
          <p:cNvPr id="3" name="Content Placeholder 2"/>
          <p:cNvSpPr>
            <a:spLocks noGrp="1"/>
          </p:cNvSpPr>
          <p:nvPr>
            <p:ph idx="1"/>
          </p:nvPr>
        </p:nvSpPr>
        <p:spPr/>
        <p:txBody>
          <a:bodyPr anchor="ctr">
            <a:normAutofit/>
          </a:bodyPr>
          <a:lstStyle/>
          <a:p>
            <a:r>
              <a:rPr lang="en-US" sz="4400" dirty="0"/>
              <a:t>For precertification, call</a:t>
            </a:r>
          </a:p>
          <a:p>
            <a:r>
              <a:rPr lang="en-US" sz="4400" dirty="0"/>
              <a:t>1-877-815-1017, option 2</a:t>
            </a:r>
          </a:p>
        </p:txBody>
      </p:sp>
    </p:spTree>
    <p:extLst>
      <p:ext uri="{BB962C8B-B14F-4D97-AF65-F5344CB8AC3E}">
        <p14:creationId xmlns:p14="http://schemas.microsoft.com/office/powerpoint/2010/main" val="5636392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r>
              <a:rPr lang="en-US" sz="4400" dirty="0" smtClean="0"/>
              <a:t>Case Management</a:t>
            </a:r>
            <a:endParaRPr lang="en-US" sz="4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3373" y="3792512"/>
            <a:ext cx="2597255" cy="914307"/>
          </a:xfrm>
          <a:prstGeom prst="rect">
            <a:avLst/>
          </a:prstGeom>
        </p:spPr>
      </p:pic>
    </p:spTree>
    <p:extLst>
      <p:ext uri="{BB962C8B-B14F-4D97-AF65-F5344CB8AC3E}">
        <p14:creationId xmlns:p14="http://schemas.microsoft.com/office/powerpoint/2010/main" val="2243150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AHH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le Slide - corr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nefit Documents" ma:contentTypeID="0x0101008984F96F3175BB4F900A70CCD92E69DC00B5112008AC81D94BAA8C43EE66D0A7D4" ma:contentTypeVersion="22" ma:contentTypeDescription="" ma:contentTypeScope="" ma:versionID="2e09b8fcdc2a4f5ee7cb16a85d53f230">
  <xsd:schema xmlns:xsd="http://www.w3.org/2001/XMLSchema" xmlns:xs="http://www.w3.org/2001/XMLSchema" xmlns:p="http://schemas.microsoft.com/office/2006/metadata/properties" xmlns:ns2="9d2b984c-40f1-4d4f-afa2-7e0ed2cf4984" xmlns:ns3="http://schemas.microsoft.com/sharepoint/v4" targetNamespace="http://schemas.microsoft.com/office/2006/metadata/properties" ma:root="true" ma:fieldsID="9886619a167fa70c7966ecac62fb9833" ns2:_="" ns3:_="">
    <xsd:import namespace="9d2b984c-40f1-4d4f-afa2-7e0ed2cf4984"/>
    <xsd:import namespace="http://schemas.microsoft.com/sharepoint/v4"/>
    <xsd:element name="properties">
      <xsd:complexType>
        <xsd:sequence>
          <xsd:element name="documentManagement">
            <xsd:complexType>
              <xsd:all>
                <xsd:element ref="ns2:Audience1" minOccurs="0"/>
                <xsd:element ref="ns2:Document_x0020_Type" minOccurs="0"/>
                <xsd:element ref="ns2:Coverage_x0020_Year" minOccurs="0"/>
                <xsd:element ref="ns2:Provider" minOccurs="0"/>
                <xsd:element ref="ns2:Weight" minOccurs="0"/>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2b984c-40f1-4d4f-afa2-7e0ed2cf4984" elementFormDefault="qualified">
    <xsd:import namespace="http://schemas.microsoft.com/office/2006/documentManagement/types"/>
    <xsd:import namespace="http://schemas.microsoft.com/office/infopath/2007/PartnerControls"/>
    <xsd:element name="Audience1" ma:index="2" nillable="true" ma:displayName="Audience" ma:internalName="Audience1" ma:readOnly="false">
      <xsd:complexType>
        <xsd:complexContent>
          <xsd:extension base="dms:MultiChoice">
            <xsd:sequence>
              <xsd:element name="Value" maxOccurs="unbounded" minOccurs="0" nillable="true">
                <xsd:simpleType>
                  <xsd:restriction base="dms:Choice">
                    <xsd:enumeration value="State Employee"/>
                    <xsd:enumeration value="State Retiree"/>
                    <xsd:enumeration value="Public School Employee"/>
                    <xsd:enumeration value="Public School Retiree"/>
                    <xsd:enumeration value="State Insurance Rep"/>
                    <xsd:enumeration value="School Insurance Rep"/>
                    <xsd:enumeration value="Communication Center"/>
                  </xsd:restriction>
                </xsd:simpleType>
              </xsd:element>
            </xsd:sequence>
          </xsd:extension>
        </xsd:complexContent>
      </xsd:complexType>
    </xsd:element>
    <xsd:element name="Document_x0020_Type" ma:index="3" nillable="true" ma:displayName="Document Type" ma:format="Dropdown" ma:internalName="Document_x0020_Type" ma:readOnly="false">
      <xsd:simpleType>
        <xsd:restriction base="dms:Choice">
          <xsd:enumeration value="Presentations"/>
          <xsd:enumeration value="Summary Plan Descriptions"/>
          <xsd:enumeration value="Preferred Drug List"/>
          <xsd:enumeration value="Forms"/>
          <xsd:enumeration value="Newsletters"/>
          <xsd:enumeration value="Table of Important Dates"/>
          <xsd:enumeration value="Manuals"/>
          <xsd:enumeration value="Enrollment Guides"/>
          <xsd:enumeration value="Rates"/>
          <xsd:enumeration value="Schedule of Benefits"/>
          <xsd:enumeration value="Reference Price"/>
          <xsd:enumeration value="PowerPoint Presentations"/>
          <xsd:enumeration value="Videos"/>
          <xsd:enumeration value="Letters"/>
        </xsd:restriction>
      </xsd:simpleType>
    </xsd:element>
    <xsd:element name="Coverage_x0020_Year" ma:index="4" nillable="true" ma:displayName="Coverage Year" ma:format="Dropdown" ma:internalName="Coverage_x0020_Year">
      <xsd:simpleType>
        <xsd:restriction base="dms:Choice">
          <xsd:enumeration value="9999"/>
          <xsd:enumeration value="2013"/>
          <xsd:enumeration value="2014"/>
          <xsd:enumeration value="2015"/>
          <xsd:enumeration value="2016"/>
          <xsd:enumeration value="2017"/>
          <xsd:enumeration value="2018"/>
        </xsd:restriction>
      </xsd:simpleType>
    </xsd:element>
    <xsd:element name="Provider" ma:index="5" nillable="true" ma:displayName="Provider" ma:format="Dropdown" ma:internalName="Provider">
      <xsd:simpleType>
        <xsd:restriction base="dms:Choice">
          <xsd:enumeration value="ARBenefits"/>
          <xsd:enumeration value="AR Diamond Plan"/>
          <xsd:enumeration value="FBMC/WageWork"/>
          <xsd:enumeration value="Datapath"/>
          <xsd:enumeration value="Delta Dental"/>
          <xsd:enumeration value="Humana"/>
          <xsd:enumeration value="Minnesota Life"/>
          <xsd:enumeration value="Securian"/>
          <xsd:enumeration value="HSA/FSA"/>
          <xsd:enumeration value="ARSEBA"/>
        </xsd:restriction>
      </xsd:simpleType>
    </xsd:element>
    <xsd:element name="Weight" ma:index="6" nillable="true" ma:displayName="Weight" ma:internalName="Weight" ma:readOnly="false"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3"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udience1 xmlns="9d2b984c-40f1-4d4f-afa2-7e0ed2cf4984">
      <Value>Communication Center</Value>
    </Audience1>
    <Document_x0020_Type xmlns="9d2b984c-40f1-4d4f-afa2-7e0ed2cf4984">PowerPoint Presentations</Document_x0020_Type>
    <Weight xmlns="9d2b984c-40f1-4d4f-afa2-7e0ed2cf4984" xsi:nil="true"/>
    <Coverage_x0020_Year xmlns="9d2b984c-40f1-4d4f-afa2-7e0ed2cf4984" xsi:nil="true"/>
    <IconOverlay xmlns="http://schemas.microsoft.com/sharepoint/v4" xsi:nil="true"/>
    <Provider xmlns="9d2b984c-40f1-4d4f-afa2-7e0ed2cf4984" xsi:nil="true"/>
  </documentManagement>
</p:properties>
</file>

<file path=customXml/itemProps1.xml><?xml version="1.0" encoding="utf-8"?>
<ds:datastoreItem xmlns:ds="http://schemas.openxmlformats.org/officeDocument/2006/customXml" ds:itemID="{B4B4630E-B2F1-49B2-8458-CB54A46ADBCC}"/>
</file>

<file path=customXml/itemProps2.xml><?xml version="1.0" encoding="utf-8"?>
<ds:datastoreItem xmlns:ds="http://schemas.openxmlformats.org/officeDocument/2006/customXml" ds:itemID="{AF717EB8-EB3E-47DE-ACD3-6589C011CDD8}"/>
</file>

<file path=customXml/itemProps3.xml><?xml version="1.0" encoding="utf-8"?>
<ds:datastoreItem xmlns:ds="http://schemas.openxmlformats.org/officeDocument/2006/customXml" ds:itemID="{0B3DA176-0D6E-4BDC-90AB-E06D5E6A8695}"/>
</file>

<file path=docProps/app.xml><?xml version="1.0" encoding="utf-8"?>
<Properties xmlns="http://schemas.openxmlformats.org/officeDocument/2006/extended-properties" xmlns:vt="http://schemas.openxmlformats.org/officeDocument/2006/docPropsVTypes">
  <TotalTime>2414</TotalTime>
  <Words>1979</Words>
  <Application>Microsoft Office PowerPoint</Application>
  <PresentationFormat>On-screen Show (4:3)</PresentationFormat>
  <Paragraphs>164</Paragraphs>
  <Slides>31</Slides>
  <Notes>0</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AHH Theme</vt:lpstr>
      <vt:lpstr>Title Slide - correct</vt:lpstr>
      <vt:lpstr>Understanding your health care benefits</vt:lpstr>
      <vt:lpstr>PowerPoint Presentation</vt:lpstr>
      <vt:lpstr>PowerPoint Presentation</vt:lpstr>
      <vt:lpstr>Precertification</vt:lpstr>
      <vt:lpstr>Precertification</vt:lpstr>
      <vt:lpstr>Precertification</vt:lpstr>
      <vt:lpstr>Precertification</vt:lpstr>
      <vt:lpstr>Precertification</vt:lpstr>
      <vt:lpstr>PowerPoint Presentation</vt:lpstr>
      <vt:lpstr>Case Management</vt:lpstr>
      <vt:lpstr>Case Management</vt:lpstr>
      <vt:lpstr>Case Management</vt:lpstr>
      <vt:lpstr>Case Management</vt:lpstr>
      <vt:lpstr>PowerPoint Presentation</vt:lpstr>
      <vt:lpstr>Nurse Health Coaching</vt:lpstr>
      <vt:lpstr>Nurse Health Coaching</vt:lpstr>
      <vt:lpstr>Nurse Health Coaching</vt:lpstr>
      <vt:lpstr>Nurse Health Coaching</vt:lpstr>
      <vt:lpstr>Nurse Health Coaching</vt:lpstr>
      <vt:lpstr>Nurse Health Coaching</vt:lpstr>
      <vt:lpstr>Nurse Health Coaching</vt:lpstr>
      <vt:lpstr>PowerPoint Presentation</vt:lpstr>
      <vt:lpstr>Maternity Management</vt:lpstr>
      <vt:lpstr>Maternity Management</vt:lpstr>
      <vt:lpstr>Maternity Management</vt:lpstr>
      <vt:lpstr>Maternity Management</vt:lpstr>
      <vt:lpstr>PowerPoint Presentation</vt:lpstr>
      <vt:lpstr>24/7 Nurse Line</vt:lpstr>
      <vt:lpstr>24/7 Nurse Line</vt:lpstr>
      <vt:lpstr>24/7 Nurse Line</vt:lpstr>
      <vt:lpstr>24/7 Nurse Line</vt:lpstr>
    </vt:vector>
  </TitlesOfParts>
  <Company>Aetna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Health Holding | Understanding Your Benefits 2015</dc:title>
  <dc:creator>Kimberly Mayer</dc:creator>
  <cp:lastModifiedBy>Kimberly Hollingshead</cp:lastModifiedBy>
  <cp:revision>308</cp:revision>
  <cp:lastPrinted>2014-04-18T15:40:08Z</cp:lastPrinted>
  <dcterms:created xsi:type="dcterms:W3CDTF">2013-12-03T19:26:16Z</dcterms:created>
  <dcterms:modified xsi:type="dcterms:W3CDTF">2014-12-03T19:15:30Z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0x0101008984F96F3175BB4F900A70CCD92E69DC00B5112008AC81D94BAA8C43EE66D0A7D4</vt:lpwstr>
  </property>
</Properties>
</file>