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65" r:id="rId9"/>
    <p:sldId id="266" r:id="rId10"/>
    <p:sldId id="267" r:id="rId11"/>
    <p:sldId id="268" r:id="rId12"/>
    <p:sldId id="275"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83972-3BD6-4EEF-9710-D1FF89870D51}" type="doc">
      <dgm:prSet loTypeId="urn:microsoft.com/office/officeart/2018/2/layout/IconLabelDescriptionList" loCatId="icon" qsTypeId="urn:microsoft.com/office/officeart/2005/8/quickstyle/simple1" qsCatId="simple" csTypeId="urn:microsoft.com/office/officeart/2018/5/colors/Iconchunking_neutralbg_accent5_2" csCatId="accent5" phldr="1"/>
      <dgm:spPr/>
      <dgm:t>
        <a:bodyPr/>
        <a:lstStyle/>
        <a:p>
          <a:endParaRPr lang="en-US"/>
        </a:p>
      </dgm:t>
    </dgm:pt>
    <dgm:pt modelId="{33FEE18E-E14B-41E8-B5BB-1B65E9F846BB}">
      <dgm:prSet/>
      <dgm:spPr/>
      <dgm:t>
        <a:bodyPr/>
        <a:lstStyle/>
        <a:p>
          <a:pPr>
            <a:lnSpc>
              <a:spcPct val="100000"/>
            </a:lnSpc>
            <a:defRPr b="1"/>
          </a:pPr>
          <a:r>
            <a:rPr lang="en-US"/>
            <a:t>Subgrantee Contracts</a:t>
          </a:r>
        </a:p>
      </dgm:t>
    </dgm:pt>
    <dgm:pt modelId="{2CF30EFF-CB06-4887-BCEB-C9FD67D262ED}" type="parTrans" cxnId="{8A99F1E9-3CFD-4677-B0EB-4441F7F0E3EE}">
      <dgm:prSet/>
      <dgm:spPr/>
      <dgm:t>
        <a:bodyPr/>
        <a:lstStyle/>
        <a:p>
          <a:endParaRPr lang="en-US"/>
        </a:p>
      </dgm:t>
    </dgm:pt>
    <dgm:pt modelId="{4BB7DA68-351D-4455-92A9-A9D8BA41EA68}" type="sibTrans" cxnId="{8A99F1E9-3CFD-4677-B0EB-4441F7F0E3EE}">
      <dgm:prSet/>
      <dgm:spPr/>
      <dgm:t>
        <a:bodyPr/>
        <a:lstStyle/>
        <a:p>
          <a:endParaRPr lang="en-US"/>
        </a:p>
      </dgm:t>
    </dgm:pt>
    <dgm:pt modelId="{D15AD439-DDCD-4508-85C6-9D43122E0EA4}">
      <dgm:prSet/>
      <dgm:spPr/>
      <dgm:t>
        <a:bodyPr/>
        <a:lstStyle/>
        <a:p>
          <a:pPr>
            <a:lnSpc>
              <a:spcPct val="100000"/>
            </a:lnSpc>
          </a:pPr>
          <a:r>
            <a:rPr lang="en-US" dirty="0"/>
            <a:t>All consultant and contractual services shall be supported by written contracts stating the services to be performed, rate of compensation, and length of time over which the services will be provided. This shall not exceed the length of the contract period.</a:t>
          </a:r>
        </a:p>
      </dgm:t>
    </dgm:pt>
    <dgm:pt modelId="{CAC15EB7-5FBB-4AC0-871B-B6B39C54FF03}" type="parTrans" cxnId="{1C919EFA-8BD8-4280-90F2-C8F5C62C8A9C}">
      <dgm:prSet/>
      <dgm:spPr/>
      <dgm:t>
        <a:bodyPr/>
        <a:lstStyle/>
        <a:p>
          <a:endParaRPr lang="en-US"/>
        </a:p>
      </dgm:t>
    </dgm:pt>
    <dgm:pt modelId="{BF58B869-6D1F-4594-9733-E9280AC0945E}" type="sibTrans" cxnId="{1C919EFA-8BD8-4280-90F2-C8F5C62C8A9C}">
      <dgm:prSet/>
      <dgm:spPr/>
      <dgm:t>
        <a:bodyPr/>
        <a:lstStyle/>
        <a:p>
          <a:endParaRPr lang="en-US"/>
        </a:p>
      </dgm:t>
    </dgm:pt>
    <dgm:pt modelId="{9CFD6470-CA7C-4A1C-A8BD-DCEEF184338E}">
      <dgm:prSet/>
      <dgm:spPr/>
      <dgm:t>
        <a:bodyPr/>
        <a:lstStyle/>
        <a:p>
          <a:pPr>
            <a:lnSpc>
              <a:spcPct val="100000"/>
            </a:lnSpc>
          </a:pPr>
          <a:r>
            <a:rPr lang="en-US"/>
            <a:t>A copy of all written contracts for contractual or consultant services shall be forwarded to the Arkansas Department of Finance and Administration upon their ratification.</a:t>
          </a:r>
        </a:p>
      </dgm:t>
    </dgm:pt>
    <dgm:pt modelId="{A936B49F-466E-4002-9615-3A947554DF46}" type="parTrans" cxnId="{C6AA85EB-F918-4F2B-95CB-F79C1C95E10E}">
      <dgm:prSet/>
      <dgm:spPr/>
      <dgm:t>
        <a:bodyPr/>
        <a:lstStyle/>
        <a:p>
          <a:endParaRPr lang="en-US"/>
        </a:p>
      </dgm:t>
    </dgm:pt>
    <dgm:pt modelId="{949F9E0A-A973-4689-867F-ADD4ACC0B411}" type="sibTrans" cxnId="{C6AA85EB-F918-4F2B-95CB-F79C1C95E10E}">
      <dgm:prSet/>
      <dgm:spPr/>
      <dgm:t>
        <a:bodyPr/>
        <a:lstStyle/>
        <a:p>
          <a:endParaRPr lang="en-US"/>
        </a:p>
      </dgm:t>
    </dgm:pt>
    <dgm:pt modelId="{037DD9D9-92AE-48C8-8BE0-6FDD1BF6AF98}">
      <dgm:prSet/>
      <dgm:spPr/>
      <dgm:t>
        <a:bodyPr/>
        <a:lstStyle/>
        <a:p>
          <a:pPr>
            <a:lnSpc>
              <a:spcPct val="100000"/>
            </a:lnSpc>
          </a:pPr>
          <a:r>
            <a:rPr lang="en-US"/>
            <a:t>Payments shall be supported by detailed statements outlining the services rendered and the cost billed during the period covered.</a:t>
          </a:r>
        </a:p>
      </dgm:t>
    </dgm:pt>
    <dgm:pt modelId="{B5A8E02D-93B0-4494-95BC-E08F7061794F}" type="parTrans" cxnId="{F57962F4-4CC9-4253-AFDC-7921600B23D9}">
      <dgm:prSet/>
      <dgm:spPr/>
      <dgm:t>
        <a:bodyPr/>
        <a:lstStyle/>
        <a:p>
          <a:endParaRPr lang="en-US"/>
        </a:p>
      </dgm:t>
    </dgm:pt>
    <dgm:pt modelId="{FBA2F751-EE36-4B9E-9009-3A4F6F5E02D1}" type="sibTrans" cxnId="{F57962F4-4CC9-4253-AFDC-7921600B23D9}">
      <dgm:prSet/>
      <dgm:spPr/>
      <dgm:t>
        <a:bodyPr/>
        <a:lstStyle/>
        <a:p>
          <a:endParaRPr lang="en-US"/>
        </a:p>
      </dgm:t>
    </dgm:pt>
    <dgm:pt modelId="{AED5DA2E-1B96-40D5-9959-163614EAA223}">
      <dgm:prSet/>
      <dgm:spPr/>
      <dgm:t>
        <a:bodyPr/>
        <a:lstStyle/>
        <a:p>
          <a:pPr>
            <a:lnSpc>
              <a:spcPct val="100000"/>
            </a:lnSpc>
            <a:defRPr b="1"/>
          </a:pPr>
          <a:r>
            <a:rPr lang="en-US"/>
            <a:t>Quarterly Reporting Requirements</a:t>
          </a:r>
        </a:p>
      </dgm:t>
    </dgm:pt>
    <dgm:pt modelId="{61F872B5-CB42-4812-92DE-454205D4F9E4}" type="parTrans" cxnId="{DD5D7909-A660-42E3-A925-DDF31CE95F5D}">
      <dgm:prSet/>
      <dgm:spPr/>
      <dgm:t>
        <a:bodyPr/>
        <a:lstStyle/>
        <a:p>
          <a:endParaRPr lang="en-US"/>
        </a:p>
      </dgm:t>
    </dgm:pt>
    <dgm:pt modelId="{0290D6CF-852C-4153-9374-2503D7988A01}" type="sibTrans" cxnId="{DD5D7909-A660-42E3-A925-DDF31CE95F5D}">
      <dgm:prSet/>
      <dgm:spPr/>
      <dgm:t>
        <a:bodyPr/>
        <a:lstStyle/>
        <a:p>
          <a:endParaRPr lang="en-US"/>
        </a:p>
      </dgm:t>
    </dgm:pt>
    <dgm:pt modelId="{54E6272D-A68F-4C55-A0E4-B804FE8C489E}">
      <dgm:prSet/>
      <dgm:spPr/>
      <dgm:t>
        <a:bodyPr/>
        <a:lstStyle/>
        <a:p>
          <a:pPr>
            <a:lnSpc>
              <a:spcPct val="100000"/>
            </a:lnSpc>
          </a:pPr>
          <a:r>
            <a:rPr lang="en-US"/>
            <a:t>Reporting due every 3 months for each quarter activity period.</a:t>
          </a:r>
        </a:p>
      </dgm:t>
    </dgm:pt>
    <dgm:pt modelId="{5741F897-32ED-423F-8CA6-EE33E56D0837}" type="parTrans" cxnId="{6B4F12C8-6F58-40A9-B2A4-D943DC71CFE6}">
      <dgm:prSet/>
      <dgm:spPr/>
      <dgm:t>
        <a:bodyPr/>
        <a:lstStyle/>
        <a:p>
          <a:endParaRPr lang="en-US"/>
        </a:p>
      </dgm:t>
    </dgm:pt>
    <dgm:pt modelId="{C7CCF5EC-0BBD-4685-90FC-6CC7F34BEA29}" type="sibTrans" cxnId="{6B4F12C8-6F58-40A9-B2A4-D943DC71CFE6}">
      <dgm:prSet/>
      <dgm:spPr/>
      <dgm:t>
        <a:bodyPr/>
        <a:lstStyle/>
        <a:p>
          <a:endParaRPr lang="en-US"/>
        </a:p>
      </dgm:t>
    </dgm:pt>
    <dgm:pt modelId="{CD42BFDC-4D48-4647-A6F0-9DD965E7DF6F}">
      <dgm:prSet/>
      <dgm:spPr/>
      <dgm:t>
        <a:bodyPr/>
        <a:lstStyle/>
        <a:p>
          <a:pPr>
            <a:lnSpc>
              <a:spcPct val="100000"/>
            </a:lnSpc>
          </a:pPr>
          <a:r>
            <a:rPr lang="en-US"/>
            <a:t>Reports are to be submitted in PMT within 15 days following the close of the quarter.</a:t>
          </a:r>
        </a:p>
      </dgm:t>
    </dgm:pt>
    <dgm:pt modelId="{04F2759E-C6A8-4C89-A0CC-702BB1F07180}" type="parTrans" cxnId="{B736023B-47B0-429D-A5A1-D05289AEA918}">
      <dgm:prSet/>
      <dgm:spPr/>
      <dgm:t>
        <a:bodyPr/>
        <a:lstStyle/>
        <a:p>
          <a:endParaRPr lang="en-US"/>
        </a:p>
      </dgm:t>
    </dgm:pt>
    <dgm:pt modelId="{93A65C3F-F80D-4560-A65A-FEA14549E5B6}" type="sibTrans" cxnId="{B736023B-47B0-429D-A5A1-D05289AEA918}">
      <dgm:prSet/>
      <dgm:spPr/>
      <dgm:t>
        <a:bodyPr/>
        <a:lstStyle/>
        <a:p>
          <a:endParaRPr lang="en-US"/>
        </a:p>
      </dgm:t>
    </dgm:pt>
    <dgm:pt modelId="{AE02B2FB-8E6F-43E4-96EE-5B564C5460EC}">
      <dgm:prSet/>
      <dgm:spPr/>
      <dgm:t>
        <a:bodyPr/>
        <a:lstStyle/>
        <a:p>
          <a:pPr>
            <a:lnSpc>
              <a:spcPct val="100000"/>
            </a:lnSpc>
            <a:defRPr b="1"/>
          </a:pPr>
          <a:r>
            <a:rPr lang="en-US"/>
            <a:t>Subrecipient Monitoring</a:t>
          </a:r>
        </a:p>
      </dgm:t>
    </dgm:pt>
    <dgm:pt modelId="{04E9335B-6F2E-4F0F-8C80-50ED6EF7A31F}" type="parTrans" cxnId="{7BD1C3BB-B360-40B3-816A-14C83B024E07}">
      <dgm:prSet/>
      <dgm:spPr/>
      <dgm:t>
        <a:bodyPr/>
        <a:lstStyle/>
        <a:p>
          <a:endParaRPr lang="en-US"/>
        </a:p>
      </dgm:t>
    </dgm:pt>
    <dgm:pt modelId="{BFABE5D9-C9E1-4044-90DE-06871BFDB057}" type="sibTrans" cxnId="{7BD1C3BB-B360-40B3-816A-14C83B024E07}">
      <dgm:prSet/>
      <dgm:spPr/>
      <dgm:t>
        <a:bodyPr/>
        <a:lstStyle/>
        <a:p>
          <a:endParaRPr lang="en-US"/>
        </a:p>
      </dgm:t>
    </dgm:pt>
    <dgm:pt modelId="{C0258980-5734-4F2A-A255-D30677112E6D}">
      <dgm:prSet/>
      <dgm:spPr/>
      <dgm:t>
        <a:bodyPr/>
        <a:lstStyle/>
        <a:p>
          <a:pPr>
            <a:lnSpc>
              <a:spcPct val="100000"/>
            </a:lnSpc>
          </a:pPr>
          <a:r>
            <a:rPr lang="en-US"/>
            <a:t>All grant awards will be monitored by either desk reviews or site visits. </a:t>
          </a:r>
        </a:p>
      </dgm:t>
    </dgm:pt>
    <dgm:pt modelId="{4CE1B05D-A09D-4A42-A1F4-72C57E2F4DC4}" type="parTrans" cxnId="{1DEA0456-E5F9-4E88-8D26-45973F4C2161}">
      <dgm:prSet/>
      <dgm:spPr/>
      <dgm:t>
        <a:bodyPr/>
        <a:lstStyle/>
        <a:p>
          <a:endParaRPr lang="en-US"/>
        </a:p>
      </dgm:t>
    </dgm:pt>
    <dgm:pt modelId="{8FD05334-C30F-4377-97A4-1A71F9D84FC4}" type="sibTrans" cxnId="{1DEA0456-E5F9-4E88-8D26-45973F4C2161}">
      <dgm:prSet/>
      <dgm:spPr/>
      <dgm:t>
        <a:bodyPr/>
        <a:lstStyle/>
        <a:p>
          <a:endParaRPr lang="en-US"/>
        </a:p>
      </dgm:t>
    </dgm:pt>
    <dgm:pt modelId="{7F74356A-169B-4BFA-9438-BEB497772078}" type="pres">
      <dgm:prSet presAssocID="{24383972-3BD6-4EEF-9710-D1FF89870D51}" presName="root" presStyleCnt="0">
        <dgm:presLayoutVars>
          <dgm:dir/>
          <dgm:resizeHandles val="exact"/>
        </dgm:presLayoutVars>
      </dgm:prSet>
      <dgm:spPr/>
    </dgm:pt>
    <dgm:pt modelId="{9387EB6E-206B-499C-B663-CEE679C003F9}" type="pres">
      <dgm:prSet presAssocID="{33FEE18E-E14B-41E8-B5BB-1B65E9F846BB}" presName="compNode" presStyleCnt="0"/>
      <dgm:spPr/>
    </dgm:pt>
    <dgm:pt modelId="{770FE100-8299-40AD-8B05-026E7A50B6BB}" type="pres">
      <dgm:prSet presAssocID="{33FEE18E-E14B-41E8-B5BB-1B65E9F846B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A827070-7A03-4EC1-A741-15ECF8CA9139}" type="pres">
      <dgm:prSet presAssocID="{33FEE18E-E14B-41E8-B5BB-1B65E9F846BB}" presName="iconSpace" presStyleCnt="0"/>
      <dgm:spPr/>
    </dgm:pt>
    <dgm:pt modelId="{A546D213-785C-4FF8-8A5E-EEFB66E7EDF9}" type="pres">
      <dgm:prSet presAssocID="{33FEE18E-E14B-41E8-B5BB-1B65E9F846BB}" presName="parTx" presStyleLbl="revTx" presStyleIdx="0" presStyleCnt="6">
        <dgm:presLayoutVars>
          <dgm:chMax val="0"/>
          <dgm:chPref val="0"/>
        </dgm:presLayoutVars>
      </dgm:prSet>
      <dgm:spPr/>
    </dgm:pt>
    <dgm:pt modelId="{E0F3FF6E-3C30-4F2A-8246-4EE99A712DAD}" type="pres">
      <dgm:prSet presAssocID="{33FEE18E-E14B-41E8-B5BB-1B65E9F846BB}" presName="txSpace" presStyleCnt="0"/>
      <dgm:spPr/>
    </dgm:pt>
    <dgm:pt modelId="{2556EDDF-A345-4962-930E-764207C8DC72}" type="pres">
      <dgm:prSet presAssocID="{33FEE18E-E14B-41E8-B5BB-1B65E9F846BB}" presName="desTx" presStyleLbl="revTx" presStyleIdx="1" presStyleCnt="6" custLinFactNeighborX="-176" custLinFactNeighborY="-4126">
        <dgm:presLayoutVars/>
      </dgm:prSet>
      <dgm:spPr/>
    </dgm:pt>
    <dgm:pt modelId="{C1FE919C-EA2C-4DDD-834B-44BB6CB83219}" type="pres">
      <dgm:prSet presAssocID="{4BB7DA68-351D-4455-92A9-A9D8BA41EA68}" presName="sibTrans" presStyleCnt="0"/>
      <dgm:spPr/>
    </dgm:pt>
    <dgm:pt modelId="{14899AEC-DFFA-440A-9B52-B8AB62AFEB42}" type="pres">
      <dgm:prSet presAssocID="{AED5DA2E-1B96-40D5-9959-163614EAA223}" presName="compNode" presStyleCnt="0"/>
      <dgm:spPr/>
    </dgm:pt>
    <dgm:pt modelId="{E6CFD3AF-0B07-46E7-B857-9702D0EE04F9}" type="pres">
      <dgm:prSet presAssocID="{AED5DA2E-1B96-40D5-9959-163614EAA22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D67D1D47-A9C0-4129-9BDB-AC2B3E7D55F5}" type="pres">
      <dgm:prSet presAssocID="{AED5DA2E-1B96-40D5-9959-163614EAA223}" presName="iconSpace" presStyleCnt="0"/>
      <dgm:spPr/>
    </dgm:pt>
    <dgm:pt modelId="{5F1830F2-FFD9-4990-9AD3-58D180E72AB1}" type="pres">
      <dgm:prSet presAssocID="{AED5DA2E-1B96-40D5-9959-163614EAA223}" presName="parTx" presStyleLbl="revTx" presStyleIdx="2" presStyleCnt="6">
        <dgm:presLayoutVars>
          <dgm:chMax val="0"/>
          <dgm:chPref val="0"/>
        </dgm:presLayoutVars>
      </dgm:prSet>
      <dgm:spPr/>
    </dgm:pt>
    <dgm:pt modelId="{EBEDF7A8-37A2-405F-A4A6-25EC80AC971F}" type="pres">
      <dgm:prSet presAssocID="{AED5DA2E-1B96-40D5-9959-163614EAA223}" presName="txSpace" presStyleCnt="0"/>
      <dgm:spPr/>
    </dgm:pt>
    <dgm:pt modelId="{0557B2F2-F8AA-4088-8985-B32C4CE31555}" type="pres">
      <dgm:prSet presAssocID="{AED5DA2E-1B96-40D5-9959-163614EAA223}" presName="desTx" presStyleLbl="revTx" presStyleIdx="3" presStyleCnt="6">
        <dgm:presLayoutVars/>
      </dgm:prSet>
      <dgm:spPr/>
    </dgm:pt>
    <dgm:pt modelId="{9900BC7C-62CC-414C-9109-296225BCA54B}" type="pres">
      <dgm:prSet presAssocID="{0290D6CF-852C-4153-9374-2503D7988A01}" presName="sibTrans" presStyleCnt="0"/>
      <dgm:spPr/>
    </dgm:pt>
    <dgm:pt modelId="{18A81DDD-BFCC-484D-9EF7-11521C94A8F4}" type="pres">
      <dgm:prSet presAssocID="{AE02B2FB-8E6F-43E4-96EE-5B564C5460EC}" presName="compNode" presStyleCnt="0"/>
      <dgm:spPr/>
    </dgm:pt>
    <dgm:pt modelId="{09F06E0C-FDEE-4FB2-8E1C-5F16CCBFBB69}" type="pres">
      <dgm:prSet presAssocID="{AE02B2FB-8E6F-43E4-96EE-5B564C5460E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CAE0C64C-4147-444F-BFC5-B17331B3301D}" type="pres">
      <dgm:prSet presAssocID="{AE02B2FB-8E6F-43E4-96EE-5B564C5460EC}" presName="iconSpace" presStyleCnt="0"/>
      <dgm:spPr/>
    </dgm:pt>
    <dgm:pt modelId="{980E323A-B7D9-4A55-9E04-621656C328B1}" type="pres">
      <dgm:prSet presAssocID="{AE02B2FB-8E6F-43E4-96EE-5B564C5460EC}" presName="parTx" presStyleLbl="revTx" presStyleIdx="4" presStyleCnt="6">
        <dgm:presLayoutVars>
          <dgm:chMax val="0"/>
          <dgm:chPref val="0"/>
        </dgm:presLayoutVars>
      </dgm:prSet>
      <dgm:spPr/>
    </dgm:pt>
    <dgm:pt modelId="{2F8A2803-23DA-4E00-80FF-012B0420C3A0}" type="pres">
      <dgm:prSet presAssocID="{AE02B2FB-8E6F-43E4-96EE-5B564C5460EC}" presName="txSpace" presStyleCnt="0"/>
      <dgm:spPr/>
    </dgm:pt>
    <dgm:pt modelId="{C9328AE1-7517-4231-8DD4-4C568FDEC190}" type="pres">
      <dgm:prSet presAssocID="{AE02B2FB-8E6F-43E4-96EE-5B564C5460EC}" presName="desTx" presStyleLbl="revTx" presStyleIdx="5" presStyleCnt="6">
        <dgm:presLayoutVars/>
      </dgm:prSet>
      <dgm:spPr/>
    </dgm:pt>
  </dgm:ptLst>
  <dgm:cxnLst>
    <dgm:cxn modelId="{DD5D7909-A660-42E3-A925-DDF31CE95F5D}" srcId="{24383972-3BD6-4EEF-9710-D1FF89870D51}" destId="{AED5DA2E-1B96-40D5-9959-163614EAA223}" srcOrd="1" destOrd="0" parTransId="{61F872B5-CB42-4812-92DE-454205D4F9E4}" sibTransId="{0290D6CF-852C-4153-9374-2503D7988A01}"/>
    <dgm:cxn modelId="{43913715-4370-40C3-812F-771135D0EA24}" type="presOf" srcId="{D15AD439-DDCD-4508-85C6-9D43122E0EA4}" destId="{2556EDDF-A345-4962-930E-764207C8DC72}" srcOrd="0" destOrd="0" presId="urn:microsoft.com/office/officeart/2018/2/layout/IconLabelDescriptionList"/>
    <dgm:cxn modelId="{C0312B16-4AAF-461E-86ED-282DDC61F62D}" type="presOf" srcId="{C0258980-5734-4F2A-A255-D30677112E6D}" destId="{C9328AE1-7517-4231-8DD4-4C568FDEC190}" srcOrd="0" destOrd="0" presId="urn:microsoft.com/office/officeart/2018/2/layout/IconLabelDescriptionList"/>
    <dgm:cxn modelId="{BDD45425-50A3-4967-937F-9B4E3375EF77}" type="presOf" srcId="{9CFD6470-CA7C-4A1C-A8BD-DCEEF184338E}" destId="{2556EDDF-A345-4962-930E-764207C8DC72}" srcOrd="0" destOrd="1" presId="urn:microsoft.com/office/officeart/2018/2/layout/IconLabelDescriptionList"/>
    <dgm:cxn modelId="{A5887B33-6032-4672-A115-96DF249FA931}" type="presOf" srcId="{24383972-3BD6-4EEF-9710-D1FF89870D51}" destId="{7F74356A-169B-4BFA-9438-BEB497772078}" srcOrd="0" destOrd="0" presId="urn:microsoft.com/office/officeart/2018/2/layout/IconLabelDescriptionList"/>
    <dgm:cxn modelId="{B736023B-47B0-429D-A5A1-D05289AEA918}" srcId="{AED5DA2E-1B96-40D5-9959-163614EAA223}" destId="{CD42BFDC-4D48-4647-A6F0-9DD965E7DF6F}" srcOrd="1" destOrd="0" parTransId="{04F2759E-C6A8-4C89-A0CC-702BB1F07180}" sibTransId="{93A65C3F-F80D-4560-A65A-FEA14549E5B6}"/>
    <dgm:cxn modelId="{1DEA0456-E5F9-4E88-8D26-45973F4C2161}" srcId="{AE02B2FB-8E6F-43E4-96EE-5B564C5460EC}" destId="{C0258980-5734-4F2A-A255-D30677112E6D}" srcOrd="0" destOrd="0" parTransId="{4CE1B05D-A09D-4A42-A1F4-72C57E2F4DC4}" sibTransId="{8FD05334-C30F-4377-97A4-1A71F9D84FC4}"/>
    <dgm:cxn modelId="{13247583-DB1B-415E-B101-16DCEE76E4C9}" type="presOf" srcId="{037DD9D9-92AE-48C8-8BE0-6FDD1BF6AF98}" destId="{2556EDDF-A345-4962-930E-764207C8DC72}" srcOrd="0" destOrd="2" presId="urn:microsoft.com/office/officeart/2018/2/layout/IconLabelDescriptionList"/>
    <dgm:cxn modelId="{7BD1C3BB-B360-40B3-816A-14C83B024E07}" srcId="{24383972-3BD6-4EEF-9710-D1FF89870D51}" destId="{AE02B2FB-8E6F-43E4-96EE-5B564C5460EC}" srcOrd="2" destOrd="0" parTransId="{04E9335B-6F2E-4F0F-8C80-50ED6EF7A31F}" sibTransId="{BFABE5D9-C9E1-4044-90DE-06871BFDB057}"/>
    <dgm:cxn modelId="{DBD503BC-1907-4C6E-8656-4007E71C53F0}" type="presOf" srcId="{CD42BFDC-4D48-4647-A6F0-9DD965E7DF6F}" destId="{0557B2F2-F8AA-4088-8985-B32C4CE31555}" srcOrd="0" destOrd="1" presId="urn:microsoft.com/office/officeart/2018/2/layout/IconLabelDescriptionList"/>
    <dgm:cxn modelId="{6B4F12C8-6F58-40A9-B2A4-D943DC71CFE6}" srcId="{AED5DA2E-1B96-40D5-9959-163614EAA223}" destId="{54E6272D-A68F-4C55-A0E4-B804FE8C489E}" srcOrd="0" destOrd="0" parTransId="{5741F897-32ED-423F-8CA6-EE33E56D0837}" sibTransId="{C7CCF5EC-0BBD-4685-90FC-6CC7F34BEA29}"/>
    <dgm:cxn modelId="{F809A4C9-56E9-433B-953A-964859E60E81}" type="presOf" srcId="{AED5DA2E-1B96-40D5-9959-163614EAA223}" destId="{5F1830F2-FFD9-4990-9AD3-58D180E72AB1}" srcOrd="0" destOrd="0" presId="urn:microsoft.com/office/officeart/2018/2/layout/IconLabelDescriptionList"/>
    <dgm:cxn modelId="{AE57D3D8-2AA6-46FD-8905-A45DBD383A74}" type="presOf" srcId="{54E6272D-A68F-4C55-A0E4-B804FE8C489E}" destId="{0557B2F2-F8AA-4088-8985-B32C4CE31555}" srcOrd="0" destOrd="0" presId="urn:microsoft.com/office/officeart/2018/2/layout/IconLabelDescriptionList"/>
    <dgm:cxn modelId="{8A99F1E9-3CFD-4677-B0EB-4441F7F0E3EE}" srcId="{24383972-3BD6-4EEF-9710-D1FF89870D51}" destId="{33FEE18E-E14B-41E8-B5BB-1B65E9F846BB}" srcOrd="0" destOrd="0" parTransId="{2CF30EFF-CB06-4887-BCEB-C9FD67D262ED}" sibTransId="{4BB7DA68-351D-4455-92A9-A9D8BA41EA68}"/>
    <dgm:cxn modelId="{C6AA85EB-F918-4F2B-95CB-F79C1C95E10E}" srcId="{33FEE18E-E14B-41E8-B5BB-1B65E9F846BB}" destId="{9CFD6470-CA7C-4A1C-A8BD-DCEEF184338E}" srcOrd="1" destOrd="0" parTransId="{A936B49F-466E-4002-9615-3A947554DF46}" sibTransId="{949F9E0A-A973-4689-867F-ADD4ACC0B411}"/>
    <dgm:cxn modelId="{0FE0DFF1-06D3-41A8-ACEB-DA0B293F2DCE}" type="presOf" srcId="{33FEE18E-E14B-41E8-B5BB-1B65E9F846BB}" destId="{A546D213-785C-4FF8-8A5E-EEFB66E7EDF9}" srcOrd="0" destOrd="0" presId="urn:microsoft.com/office/officeart/2018/2/layout/IconLabelDescriptionList"/>
    <dgm:cxn modelId="{F57962F4-4CC9-4253-AFDC-7921600B23D9}" srcId="{33FEE18E-E14B-41E8-B5BB-1B65E9F846BB}" destId="{037DD9D9-92AE-48C8-8BE0-6FDD1BF6AF98}" srcOrd="2" destOrd="0" parTransId="{B5A8E02D-93B0-4494-95BC-E08F7061794F}" sibTransId="{FBA2F751-EE36-4B9E-9009-3A4F6F5E02D1}"/>
    <dgm:cxn modelId="{51A296F7-0F07-4065-839B-730D6C9160CB}" type="presOf" srcId="{AE02B2FB-8E6F-43E4-96EE-5B564C5460EC}" destId="{980E323A-B7D9-4A55-9E04-621656C328B1}" srcOrd="0" destOrd="0" presId="urn:microsoft.com/office/officeart/2018/2/layout/IconLabelDescriptionList"/>
    <dgm:cxn modelId="{1C919EFA-8BD8-4280-90F2-C8F5C62C8A9C}" srcId="{33FEE18E-E14B-41E8-B5BB-1B65E9F846BB}" destId="{D15AD439-DDCD-4508-85C6-9D43122E0EA4}" srcOrd="0" destOrd="0" parTransId="{CAC15EB7-5FBB-4AC0-871B-B6B39C54FF03}" sibTransId="{BF58B869-6D1F-4594-9733-E9280AC0945E}"/>
    <dgm:cxn modelId="{6765E63C-A147-4DE4-8711-94414FB63375}" type="presParOf" srcId="{7F74356A-169B-4BFA-9438-BEB497772078}" destId="{9387EB6E-206B-499C-B663-CEE679C003F9}" srcOrd="0" destOrd="0" presId="urn:microsoft.com/office/officeart/2018/2/layout/IconLabelDescriptionList"/>
    <dgm:cxn modelId="{045035C5-4664-464A-BF56-F4305B69212B}" type="presParOf" srcId="{9387EB6E-206B-499C-B663-CEE679C003F9}" destId="{770FE100-8299-40AD-8B05-026E7A50B6BB}" srcOrd="0" destOrd="0" presId="urn:microsoft.com/office/officeart/2018/2/layout/IconLabelDescriptionList"/>
    <dgm:cxn modelId="{E11AFCBB-0F11-4A20-A688-A64A4C9B4E05}" type="presParOf" srcId="{9387EB6E-206B-499C-B663-CEE679C003F9}" destId="{7A827070-7A03-4EC1-A741-15ECF8CA9139}" srcOrd="1" destOrd="0" presId="urn:microsoft.com/office/officeart/2018/2/layout/IconLabelDescriptionList"/>
    <dgm:cxn modelId="{51E03600-B49B-4258-81AD-C5296F1C97D3}" type="presParOf" srcId="{9387EB6E-206B-499C-B663-CEE679C003F9}" destId="{A546D213-785C-4FF8-8A5E-EEFB66E7EDF9}" srcOrd="2" destOrd="0" presId="urn:microsoft.com/office/officeart/2018/2/layout/IconLabelDescriptionList"/>
    <dgm:cxn modelId="{E3ED9775-D2E6-42E2-BE00-3407E3112E0B}" type="presParOf" srcId="{9387EB6E-206B-499C-B663-CEE679C003F9}" destId="{E0F3FF6E-3C30-4F2A-8246-4EE99A712DAD}" srcOrd="3" destOrd="0" presId="urn:microsoft.com/office/officeart/2018/2/layout/IconLabelDescriptionList"/>
    <dgm:cxn modelId="{3232D1E6-95AA-4534-8C19-E332622329B5}" type="presParOf" srcId="{9387EB6E-206B-499C-B663-CEE679C003F9}" destId="{2556EDDF-A345-4962-930E-764207C8DC72}" srcOrd="4" destOrd="0" presId="urn:microsoft.com/office/officeart/2018/2/layout/IconLabelDescriptionList"/>
    <dgm:cxn modelId="{B53B3538-922D-46F5-8920-7100775BE1A2}" type="presParOf" srcId="{7F74356A-169B-4BFA-9438-BEB497772078}" destId="{C1FE919C-EA2C-4DDD-834B-44BB6CB83219}" srcOrd="1" destOrd="0" presId="urn:microsoft.com/office/officeart/2018/2/layout/IconLabelDescriptionList"/>
    <dgm:cxn modelId="{C25B1E82-A420-4BBC-B6F4-DD4A5F1F3FDB}" type="presParOf" srcId="{7F74356A-169B-4BFA-9438-BEB497772078}" destId="{14899AEC-DFFA-440A-9B52-B8AB62AFEB42}" srcOrd="2" destOrd="0" presId="urn:microsoft.com/office/officeart/2018/2/layout/IconLabelDescriptionList"/>
    <dgm:cxn modelId="{10A6C530-E408-44B4-90FD-3DF7BA71D4E0}" type="presParOf" srcId="{14899AEC-DFFA-440A-9B52-B8AB62AFEB42}" destId="{E6CFD3AF-0B07-46E7-B857-9702D0EE04F9}" srcOrd="0" destOrd="0" presId="urn:microsoft.com/office/officeart/2018/2/layout/IconLabelDescriptionList"/>
    <dgm:cxn modelId="{305CC72B-78B9-4934-8F86-45FC90B4002D}" type="presParOf" srcId="{14899AEC-DFFA-440A-9B52-B8AB62AFEB42}" destId="{D67D1D47-A9C0-4129-9BDB-AC2B3E7D55F5}" srcOrd="1" destOrd="0" presId="urn:microsoft.com/office/officeart/2018/2/layout/IconLabelDescriptionList"/>
    <dgm:cxn modelId="{B3BFD519-88DF-4653-806B-9D9A306CEAB9}" type="presParOf" srcId="{14899AEC-DFFA-440A-9B52-B8AB62AFEB42}" destId="{5F1830F2-FFD9-4990-9AD3-58D180E72AB1}" srcOrd="2" destOrd="0" presId="urn:microsoft.com/office/officeart/2018/2/layout/IconLabelDescriptionList"/>
    <dgm:cxn modelId="{BFACC452-F2F2-48A6-A185-791DCAD5DB7B}" type="presParOf" srcId="{14899AEC-DFFA-440A-9B52-B8AB62AFEB42}" destId="{EBEDF7A8-37A2-405F-A4A6-25EC80AC971F}" srcOrd="3" destOrd="0" presId="urn:microsoft.com/office/officeart/2018/2/layout/IconLabelDescriptionList"/>
    <dgm:cxn modelId="{B67FF34D-1B61-44AD-884F-9A2CAAA6CDE0}" type="presParOf" srcId="{14899AEC-DFFA-440A-9B52-B8AB62AFEB42}" destId="{0557B2F2-F8AA-4088-8985-B32C4CE31555}" srcOrd="4" destOrd="0" presId="urn:microsoft.com/office/officeart/2018/2/layout/IconLabelDescriptionList"/>
    <dgm:cxn modelId="{DF4E54BA-0B80-45B6-A9F2-6DD0024E06B4}" type="presParOf" srcId="{7F74356A-169B-4BFA-9438-BEB497772078}" destId="{9900BC7C-62CC-414C-9109-296225BCA54B}" srcOrd="3" destOrd="0" presId="urn:microsoft.com/office/officeart/2018/2/layout/IconLabelDescriptionList"/>
    <dgm:cxn modelId="{E226AD45-84D8-4778-AF3B-4CF72DAB740D}" type="presParOf" srcId="{7F74356A-169B-4BFA-9438-BEB497772078}" destId="{18A81DDD-BFCC-484D-9EF7-11521C94A8F4}" srcOrd="4" destOrd="0" presId="urn:microsoft.com/office/officeart/2018/2/layout/IconLabelDescriptionList"/>
    <dgm:cxn modelId="{EE6AAFFD-BDCB-4EA2-B553-F487820CAD75}" type="presParOf" srcId="{18A81DDD-BFCC-484D-9EF7-11521C94A8F4}" destId="{09F06E0C-FDEE-4FB2-8E1C-5F16CCBFBB69}" srcOrd="0" destOrd="0" presId="urn:microsoft.com/office/officeart/2018/2/layout/IconLabelDescriptionList"/>
    <dgm:cxn modelId="{AB55C905-C514-448A-9F91-ACBBD10E1C29}" type="presParOf" srcId="{18A81DDD-BFCC-484D-9EF7-11521C94A8F4}" destId="{CAE0C64C-4147-444F-BFC5-B17331B3301D}" srcOrd="1" destOrd="0" presId="urn:microsoft.com/office/officeart/2018/2/layout/IconLabelDescriptionList"/>
    <dgm:cxn modelId="{39B53070-95F2-40C2-B06A-A289A6096A09}" type="presParOf" srcId="{18A81DDD-BFCC-484D-9EF7-11521C94A8F4}" destId="{980E323A-B7D9-4A55-9E04-621656C328B1}" srcOrd="2" destOrd="0" presId="urn:microsoft.com/office/officeart/2018/2/layout/IconLabelDescriptionList"/>
    <dgm:cxn modelId="{7104FA69-7ADA-407B-8012-63732D632C82}" type="presParOf" srcId="{18A81DDD-BFCC-484D-9EF7-11521C94A8F4}" destId="{2F8A2803-23DA-4E00-80FF-012B0420C3A0}" srcOrd="3" destOrd="0" presId="urn:microsoft.com/office/officeart/2018/2/layout/IconLabelDescriptionList"/>
    <dgm:cxn modelId="{2899EDBC-843A-4131-A7EE-975B9B069CEF}" type="presParOf" srcId="{18A81DDD-BFCC-484D-9EF7-11521C94A8F4}" destId="{C9328AE1-7517-4231-8DD4-4C568FDEC190}"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379514-D4AF-4074-BA5F-505D275D547C}" type="doc">
      <dgm:prSet loTypeId="urn:microsoft.com/office/officeart/2016/7/layout/VerticalHollowActionList" loCatId="List" qsTypeId="urn:microsoft.com/office/officeart/2005/8/quickstyle/simple5" qsCatId="simple" csTypeId="urn:microsoft.com/office/officeart/2005/8/colors/accent0_3" csCatId="mainScheme"/>
      <dgm:spPr/>
      <dgm:t>
        <a:bodyPr/>
        <a:lstStyle/>
        <a:p>
          <a:endParaRPr lang="en-US"/>
        </a:p>
      </dgm:t>
    </dgm:pt>
    <dgm:pt modelId="{557E3D6C-6370-4C72-9228-1A1A932FA3EF}">
      <dgm:prSet/>
      <dgm:spPr/>
      <dgm:t>
        <a:bodyPr/>
        <a:lstStyle/>
        <a:p>
          <a:r>
            <a:rPr lang="en-US"/>
            <a:t>Be</a:t>
          </a:r>
        </a:p>
      </dgm:t>
    </dgm:pt>
    <dgm:pt modelId="{354D507D-318F-4836-8334-C7B24E6A0064}" type="parTrans" cxnId="{8D02B333-98E8-4545-B42D-3192409D5B56}">
      <dgm:prSet/>
      <dgm:spPr/>
      <dgm:t>
        <a:bodyPr/>
        <a:lstStyle/>
        <a:p>
          <a:endParaRPr lang="en-US"/>
        </a:p>
      </dgm:t>
    </dgm:pt>
    <dgm:pt modelId="{0EE8CC7D-946C-462C-AAC0-30ADFB5A699C}" type="sibTrans" cxnId="{8D02B333-98E8-4545-B42D-3192409D5B56}">
      <dgm:prSet/>
      <dgm:spPr/>
      <dgm:t>
        <a:bodyPr/>
        <a:lstStyle/>
        <a:p>
          <a:endParaRPr lang="en-US"/>
        </a:p>
      </dgm:t>
    </dgm:pt>
    <dgm:pt modelId="{BD36BB1C-448C-4281-8F6D-968BD3283C8F}">
      <dgm:prSet/>
      <dgm:spPr/>
      <dgm:t>
        <a:bodyPr/>
        <a:lstStyle/>
        <a:p>
          <a:r>
            <a:rPr lang="en-US"/>
            <a:t>Funds must be used to implement a jail-based program, which includes aftercare services and peer recovery.</a:t>
          </a:r>
        </a:p>
      </dgm:t>
    </dgm:pt>
    <dgm:pt modelId="{68EE339A-7B1D-4DC5-B0E4-08B0F83F51DC}" type="parTrans" cxnId="{DE6A6918-1D7D-4A61-AF21-B66A39D9A8AF}">
      <dgm:prSet/>
      <dgm:spPr/>
      <dgm:t>
        <a:bodyPr/>
        <a:lstStyle/>
        <a:p>
          <a:endParaRPr lang="en-US"/>
        </a:p>
      </dgm:t>
    </dgm:pt>
    <dgm:pt modelId="{7D5C98EC-FC00-4FD9-B1A0-6B3D43C6DD91}" type="sibTrans" cxnId="{DE6A6918-1D7D-4A61-AF21-B66A39D9A8AF}">
      <dgm:prSet/>
      <dgm:spPr/>
      <dgm:t>
        <a:bodyPr/>
        <a:lstStyle/>
        <a:p>
          <a:endParaRPr lang="en-US"/>
        </a:p>
      </dgm:t>
    </dgm:pt>
    <dgm:pt modelId="{F0674120-F1F3-48D8-8F37-10F009CB6778}">
      <dgm:prSet/>
      <dgm:spPr/>
      <dgm:t>
        <a:bodyPr/>
        <a:lstStyle/>
        <a:p>
          <a:r>
            <a:rPr lang="en-US"/>
            <a:t>Separate</a:t>
          </a:r>
        </a:p>
      </dgm:t>
    </dgm:pt>
    <dgm:pt modelId="{E958175C-A184-4DE1-95CD-6DF21FD721CA}" type="parTrans" cxnId="{EC21F6BE-9852-4AD6-AD34-9C08B75BBF2E}">
      <dgm:prSet/>
      <dgm:spPr/>
      <dgm:t>
        <a:bodyPr/>
        <a:lstStyle/>
        <a:p>
          <a:endParaRPr lang="en-US"/>
        </a:p>
      </dgm:t>
    </dgm:pt>
    <dgm:pt modelId="{372C669D-7CC1-44CE-B2B3-6FA43118605B}" type="sibTrans" cxnId="{EC21F6BE-9852-4AD6-AD34-9C08B75BBF2E}">
      <dgm:prSet/>
      <dgm:spPr/>
      <dgm:t>
        <a:bodyPr/>
        <a:lstStyle/>
        <a:p>
          <a:endParaRPr lang="en-US"/>
        </a:p>
      </dgm:t>
    </dgm:pt>
    <dgm:pt modelId="{2F464E08-980F-46AF-BAF3-791FE48D3F2D}">
      <dgm:prSet/>
      <dgm:spPr/>
      <dgm:t>
        <a:bodyPr/>
        <a:lstStyle/>
        <a:p>
          <a:r>
            <a:rPr lang="en-US"/>
            <a:t>Separate program participants from general population if possible.</a:t>
          </a:r>
        </a:p>
      </dgm:t>
    </dgm:pt>
    <dgm:pt modelId="{FEBBEB92-7E63-4314-A4EA-929217026CBE}" type="parTrans" cxnId="{FFA96877-FAFB-400B-B07B-3632DB0F3AC5}">
      <dgm:prSet/>
      <dgm:spPr/>
      <dgm:t>
        <a:bodyPr/>
        <a:lstStyle/>
        <a:p>
          <a:endParaRPr lang="en-US"/>
        </a:p>
      </dgm:t>
    </dgm:pt>
    <dgm:pt modelId="{D29AFE4C-C8CE-42CB-97E3-BF43ADE21367}" type="sibTrans" cxnId="{FFA96877-FAFB-400B-B07B-3632DB0F3AC5}">
      <dgm:prSet/>
      <dgm:spPr/>
      <dgm:t>
        <a:bodyPr/>
        <a:lstStyle/>
        <a:p>
          <a:endParaRPr lang="en-US"/>
        </a:p>
      </dgm:t>
    </dgm:pt>
    <dgm:pt modelId="{F1CC6BD0-79E0-4949-AD97-2EC21344F612}">
      <dgm:prSet/>
      <dgm:spPr/>
      <dgm:t>
        <a:bodyPr/>
        <a:lstStyle/>
        <a:p>
          <a:r>
            <a:rPr lang="en-US"/>
            <a:t>Hire/Contract</a:t>
          </a:r>
        </a:p>
      </dgm:t>
    </dgm:pt>
    <dgm:pt modelId="{385BE0E8-D087-437B-B1B4-85201F7193F1}" type="parTrans" cxnId="{617B3B1C-95EF-4484-8721-51F1CCD583CF}">
      <dgm:prSet/>
      <dgm:spPr/>
      <dgm:t>
        <a:bodyPr/>
        <a:lstStyle/>
        <a:p>
          <a:endParaRPr lang="en-US"/>
        </a:p>
      </dgm:t>
    </dgm:pt>
    <dgm:pt modelId="{9B87C0CC-D5FB-4382-B435-B5CA46FA9CBB}" type="sibTrans" cxnId="{617B3B1C-95EF-4484-8721-51F1CCD583CF}">
      <dgm:prSet/>
      <dgm:spPr/>
      <dgm:t>
        <a:bodyPr/>
        <a:lstStyle/>
        <a:p>
          <a:endParaRPr lang="en-US"/>
        </a:p>
      </dgm:t>
    </dgm:pt>
    <dgm:pt modelId="{FE43B388-4B43-44C1-A4F7-DB0392A73CE2}">
      <dgm:prSet/>
      <dgm:spPr/>
      <dgm:t>
        <a:bodyPr/>
        <a:lstStyle/>
        <a:p>
          <a:r>
            <a:rPr lang="en-US"/>
            <a:t>Hire/Contract Peer Recovery Specialist.</a:t>
          </a:r>
        </a:p>
      </dgm:t>
    </dgm:pt>
    <dgm:pt modelId="{876DA88D-2112-48A5-807F-820982F13F6D}" type="parTrans" cxnId="{8F908C5A-A062-4CE9-973B-DA8FFF67115B}">
      <dgm:prSet/>
      <dgm:spPr/>
      <dgm:t>
        <a:bodyPr/>
        <a:lstStyle/>
        <a:p>
          <a:endParaRPr lang="en-US"/>
        </a:p>
      </dgm:t>
    </dgm:pt>
    <dgm:pt modelId="{D31BFA06-23BE-4AC1-BD18-A841CF7214A5}" type="sibTrans" cxnId="{8F908C5A-A062-4CE9-973B-DA8FFF67115B}">
      <dgm:prSet/>
      <dgm:spPr/>
      <dgm:t>
        <a:bodyPr/>
        <a:lstStyle/>
        <a:p>
          <a:endParaRPr lang="en-US"/>
        </a:p>
      </dgm:t>
    </dgm:pt>
    <dgm:pt modelId="{945542C6-793A-49A6-B92F-46DD2E98CD9C}">
      <dgm:prSet/>
      <dgm:spPr/>
      <dgm:t>
        <a:bodyPr/>
        <a:lstStyle/>
        <a:p>
          <a:r>
            <a:rPr lang="en-US"/>
            <a:t>Be</a:t>
          </a:r>
        </a:p>
      </dgm:t>
    </dgm:pt>
    <dgm:pt modelId="{B06F4CC2-E1ED-4555-B7FE-577E8428FB64}" type="parTrans" cxnId="{882C704C-7E5C-44F1-8BA9-CFC1E207A1F4}">
      <dgm:prSet/>
      <dgm:spPr/>
      <dgm:t>
        <a:bodyPr/>
        <a:lstStyle/>
        <a:p>
          <a:endParaRPr lang="en-US"/>
        </a:p>
      </dgm:t>
    </dgm:pt>
    <dgm:pt modelId="{A7F01E78-A5F4-4B65-9DB0-7418DE562478}" type="sibTrans" cxnId="{882C704C-7E5C-44F1-8BA9-CFC1E207A1F4}">
      <dgm:prSet/>
      <dgm:spPr/>
      <dgm:t>
        <a:bodyPr/>
        <a:lstStyle/>
        <a:p>
          <a:endParaRPr lang="en-US"/>
        </a:p>
      </dgm:t>
    </dgm:pt>
    <dgm:pt modelId="{34F47DC8-7352-496C-94B0-A1A196AB34A4}">
      <dgm:prSet/>
      <dgm:spPr/>
      <dgm:t>
        <a:bodyPr/>
        <a:lstStyle/>
        <a:p>
          <a:r>
            <a:rPr lang="en-US"/>
            <a:t>Aftercare services must be provided (stipulations located in Instructions).</a:t>
          </a:r>
        </a:p>
      </dgm:t>
    </dgm:pt>
    <dgm:pt modelId="{AFEB6C44-6AFE-4C68-9793-472D4CA2D880}" type="parTrans" cxnId="{D6C0A1DF-3662-4C54-97EE-7CF62752E96A}">
      <dgm:prSet/>
      <dgm:spPr/>
      <dgm:t>
        <a:bodyPr/>
        <a:lstStyle/>
        <a:p>
          <a:endParaRPr lang="en-US"/>
        </a:p>
      </dgm:t>
    </dgm:pt>
    <dgm:pt modelId="{B8FE9988-F678-4EF4-826B-FBEFF0B012FD}" type="sibTrans" cxnId="{D6C0A1DF-3662-4C54-97EE-7CF62752E96A}">
      <dgm:prSet/>
      <dgm:spPr/>
      <dgm:t>
        <a:bodyPr/>
        <a:lstStyle/>
        <a:p>
          <a:endParaRPr lang="en-US"/>
        </a:p>
      </dgm:t>
    </dgm:pt>
    <dgm:pt modelId="{7F19B8CA-7B6E-4566-BFCC-E50D741670FA}">
      <dgm:prSet/>
      <dgm:spPr/>
      <dgm:t>
        <a:bodyPr/>
        <a:lstStyle/>
        <a:p>
          <a:r>
            <a:rPr lang="en-US"/>
            <a:t>Drug</a:t>
          </a:r>
        </a:p>
      </dgm:t>
    </dgm:pt>
    <dgm:pt modelId="{F209D64E-FA95-4EA2-883E-E3240E881E37}" type="parTrans" cxnId="{0273CFC7-6A84-47D9-95DD-26DB32BBAE85}">
      <dgm:prSet/>
      <dgm:spPr/>
      <dgm:t>
        <a:bodyPr/>
        <a:lstStyle/>
        <a:p>
          <a:endParaRPr lang="en-US"/>
        </a:p>
      </dgm:t>
    </dgm:pt>
    <dgm:pt modelId="{6145C59A-4AE5-4E68-827D-0F153FD97E2D}" type="sibTrans" cxnId="{0273CFC7-6A84-47D9-95DD-26DB32BBAE85}">
      <dgm:prSet/>
      <dgm:spPr/>
      <dgm:t>
        <a:bodyPr/>
        <a:lstStyle/>
        <a:p>
          <a:endParaRPr lang="en-US"/>
        </a:p>
      </dgm:t>
    </dgm:pt>
    <dgm:pt modelId="{695AF699-2776-4ACD-B5DF-67E0991763DD}">
      <dgm:prSet/>
      <dgm:spPr/>
      <dgm:t>
        <a:bodyPr/>
        <a:lstStyle/>
        <a:p>
          <a:r>
            <a:rPr lang="en-US"/>
            <a:t>Drug and alcohol testing required of participants.</a:t>
          </a:r>
        </a:p>
      </dgm:t>
    </dgm:pt>
    <dgm:pt modelId="{DB9EAC40-2A81-422B-9071-B33C94688904}" type="parTrans" cxnId="{FF529C33-B378-4707-8657-DDC98741809A}">
      <dgm:prSet/>
      <dgm:spPr/>
      <dgm:t>
        <a:bodyPr/>
        <a:lstStyle/>
        <a:p>
          <a:endParaRPr lang="en-US"/>
        </a:p>
      </dgm:t>
    </dgm:pt>
    <dgm:pt modelId="{70E59B49-7292-4F38-9559-29A93158CD94}" type="sibTrans" cxnId="{FF529C33-B378-4707-8657-DDC98741809A}">
      <dgm:prSet/>
      <dgm:spPr/>
      <dgm:t>
        <a:bodyPr/>
        <a:lstStyle/>
        <a:p>
          <a:endParaRPr lang="en-US"/>
        </a:p>
      </dgm:t>
    </dgm:pt>
    <dgm:pt modelId="{6985D5DD-CF2D-4B31-9A65-0514039893C0}" type="pres">
      <dgm:prSet presAssocID="{91379514-D4AF-4074-BA5F-505D275D547C}" presName="Name0" presStyleCnt="0">
        <dgm:presLayoutVars>
          <dgm:dir/>
          <dgm:animLvl val="lvl"/>
          <dgm:resizeHandles val="exact"/>
        </dgm:presLayoutVars>
      </dgm:prSet>
      <dgm:spPr/>
    </dgm:pt>
    <dgm:pt modelId="{04198C57-FEED-4F05-BACB-AB1AB72B1D49}" type="pres">
      <dgm:prSet presAssocID="{557E3D6C-6370-4C72-9228-1A1A932FA3EF}" presName="linNode" presStyleCnt="0"/>
      <dgm:spPr/>
    </dgm:pt>
    <dgm:pt modelId="{4C67125A-C141-46CD-B75A-83239C67BAB1}" type="pres">
      <dgm:prSet presAssocID="{557E3D6C-6370-4C72-9228-1A1A932FA3EF}" presName="parentText" presStyleLbl="solidFgAcc1" presStyleIdx="0" presStyleCnt="5">
        <dgm:presLayoutVars>
          <dgm:chMax val="1"/>
          <dgm:bulletEnabled/>
        </dgm:presLayoutVars>
      </dgm:prSet>
      <dgm:spPr/>
    </dgm:pt>
    <dgm:pt modelId="{0B950ECF-35C4-4ADD-8681-C17A1D2B2B5E}" type="pres">
      <dgm:prSet presAssocID="{557E3D6C-6370-4C72-9228-1A1A932FA3EF}" presName="descendantText" presStyleLbl="alignNode1" presStyleIdx="0" presStyleCnt="5">
        <dgm:presLayoutVars>
          <dgm:bulletEnabled/>
        </dgm:presLayoutVars>
      </dgm:prSet>
      <dgm:spPr/>
    </dgm:pt>
    <dgm:pt modelId="{15B95B09-8B52-43AB-994B-9DA62B500A4C}" type="pres">
      <dgm:prSet presAssocID="{0EE8CC7D-946C-462C-AAC0-30ADFB5A699C}" presName="sp" presStyleCnt="0"/>
      <dgm:spPr/>
    </dgm:pt>
    <dgm:pt modelId="{3D7A37DC-8520-45D9-976B-49A30EA1F4BF}" type="pres">
      <dgm:prSet presAssocID="{F0674120-F1F3-48D8-8F37-10F009CB6778}" presName="linNode" presStyleCnt="0"/>
      <dgm:spPr/>
    </dgm:pt>
    <dgm:pt modelId="{E2F0011C-12A4-4B56-8C84-E6D7F69DCCF8}" type="pres">
      <dgm:prSet presAssocID="{F0674120-F1F3-48D8-8F37-10F009CB6778}" presName="parentText" presStyleLbl="solidFgAcc1" presStyleIdx="1" presStyleCnt="5">
        <dgm:presLayoutVars>
          <dgm:chMax val="1"/>
          <dgm:bulletEnabled/>
        </dgm:presLayoutVars>
      </dgm:prSet>
      <dgm:spPr/>
    </dgm:pt>
    <dgm:pt modelId="{22DBFF52-1B9F-49EA-9F3E-CC25AC3F6606}" type="pres">
      <dgm:prSet presAssocID="{F0674120-F1F3-48D8-8F37-10F009CB6778}" presName="descendantText" presStyleLbl="alignNode1" presStyleIdx="1" presStyleCnt="5">
        <dgm:presLayoutVars>
          <dgm:bulletEnabled/>
        </dgm:presLayoutVars>
      </dgm:prSet>
      <dgm:spPr/>
    </dgm:pt>
    <dgm:pt modelId="{A2B966D6-E5A4-443A-B77A-1EEEF9736659}" type="pres">
      <dgm:prSet presAssocID="{372C669D-7CC1-44CE-B2B3-6FA43118605B}" presName="sp" presStyleCnt="0"/>
      <dgm:spPr/>
    </dgm:pt>
    <dgm:pt modelId="{F16C766A-2ADB-436A-9F4C-001D0FC43B86}" type="pres">
      <dgm:prSet presAssocID="{F1CC6BD0-79E0-4949-AD97-2EC21344F612}" presName="linNode" presStyleCnt="0"/>
      <dgm:spPr/>
    </dgm:pt>
    <dgm:pt modelId="{A6DA9E5B-F983-46E8-B8D4-B1347E75ABE5}" type="pres">
      <dgm:prSet presAssocID="{F1CC6BD0-79E0-4949-AD97-2EC21344F612}" presName="parentText" presStyleLbl="solidFgAcc1" presStyleIdx="2" presStyleCnt="5">
        <dgm:presLayoutVars>
          <dgm:chMax val="1"/>
          <dgm:bulletEnabled/>
        </dgm:presLayoutVars>
      </dgm:prSet>
      <dgm:spPr/>
    </dgm:pt>
    <dgm:pt modelId="{32DCAA58-2A3E-4546-95C9-DD1D618DA3D1}" type="pres">
      <dgm:prSet presAssocID="{F1CC6BD0-79E0-4949-AD97-2EC21344F612}" presName="descendantText" presStyleLbl="alignNode1" presStyleIdx="2" presStyleCnt="5">
        <dgm:presLayoutVars>
          <dgm:bulletEnabled/>
        </dgm:presLayoutVars>
      </dgm:prSet>
      <dgm:spPr/>
    </dgm:pt>
    <dgm:pt modelId="{35FCEDD1-D54E-4553-8753-4F0DDC2D1F91}" type="pres">
      <dgm:prSet presAssocID="{9B87C0CC-D5FB-4382-B435-B5CA46FA9CBB}" presName="sp" presStyleCnt="0"/>
      <dgm:spPr/>
    </dgm:pt>
    <dgm:pt modelId="{A271DC94-16BC-47E5-B620-39E62D7773B6}" type="pres">
      <dgm:prSet presAssocID="{945542C6-793A-49A6-B92F-46DD2E98CD9C}" presName="linNode" presStyleCnt="0"/>
      <dgm:spPr/>
    </dgm:pt>
    <dgm:pt modelId="{15EB4F77-10BC-4F1E-A4B4-FBB8E47A5BA7}" type="pres">
      <dgm:prSet presAssocID="{945542C6-793A-49A6-B92F-46DD2E98CD9C}" presName="parentText" presStyleLbl="solidFgAcc1" presStyleIdx="3" presStyleCnt="5">
        <dgm:presLayoutVars>
          <dgm:chMax val="1"/>
          <dgm:bulletEnabled/>
        </dgm:presLayoutVars>
      </dgm:prSet>
      <dgm:spPr/>
    </dgm:pt>
    <dgm:pt modelId="{7C8FFCB4-1333-4903-8F58-A89820FA745D}" type="pres">
      <dgm:prSet presAssocID="{945542C6-793A-49A6-B92F-46DD2E98CD9C}" presName="descendantText" presStyleLbl="alignNode1" presStyleIdx="3" presStyleCnt="5">
        <dgm:presLayoutVars>
          <dgm:bulletEnabled/>
        </dgm:presLayoutVars>
      </dgm:prSet>
      <dgm:spPr/>
    </dgm:pt>
    <dgm:pt modelId="{1B60F594-8620-4AC8-BD81-06C7024A0CB1}" type="pres">
      <dgm:prSet presAssocID="{A7F01E78-A5F4-4B65-9DB0-7418DE562478}" presName="sp" presStyleCnt="0"/>
      <dgm:spPr/>
    </dgm:pt>
    <dgm:pt modelId="{1B8233FD-E722-4A12-A040-3E9080A1C01D}" type="pres">
      <dgm:prSet presAssocID="{7F19B8CA-7B6E-4566-BFCC-E50D741670FA}" presName="linNode" presStyleCnt="0"/>
      <dgm:spPr/>
    </dgm:pt>
    <dgm:pt modelId="{FC3E44BC-316D-43BF-BC63-C77427C783C9}" type="pres">
      <dgm:prSet presAssocID="{7F19B8CA-7B6E-4566-BFCC-E50D741670FA}" presName="parentText" presStyleLbl="solidFgAcc1" presStyleIdx="4" presStyleCnt="5">
        <dgm:presLayoutVars>
          <dgm:chMax val="1"/>
          <dgm:bulletEnabled/>
        </dgm:presLayoutVars>
      </dgm:prSet>
      <dgm:spPr/>
    </dgm:pt>
    <dgm:pt modelId="{099804A2-2D57-4B38-9DD2-A7AF1877120D}" type="pres">
      <dgm:prSet presAssocID="{7F19B8CA-7B6E-4566-BFCC-E50D741670FA}" presName="descendantText" presStyleLbl="alignNode1" presStyleIdx="4" presStyleCnt="5">
        <dgm:presLayoutVars>
          <dgm:bulletEnabled/>
        </dgm:presLayoutVars>
      </dgm:prSet>
      <dgm:spPr/>
    </dgm:pt>
  </dgm:ptLst>
  <dgm:cxnLst>
    <dgm:cxn modelId="{2C96880B-2891-4CB8-9842-FD0038EBAF01}" type="presOf" srcId="{F1CC6BD0-79E0-4949-AD97-2EC21344F612}" destId="{A6DA9E5B-F983-46E8-B8D4-B1347E75ABE5}" srcOrd="0" destOrd="0" presId="urn:microsoft.com/office/officeart/2016/7/layout/VerticalHollowActionList"/>
    <dgm:cxn modelId="{DE6A6918-1D7D-4A61-AF21-B66A39D9A8AF}" srcId="{557E3D6C-6370-4C72-9228-1A1A932FA3EF}" destId="{BD36BB1C-448C-4281-8F6D-968BD3283C8F}" srcOrd="0" destOrd="0" parTransId="{68EE339A-7B1D-4DC5-B0E4-08B0F83F51DC}" sibTransId="{7D5C98EC-FC00-4FD9-B1A0-6B3D43C6DD91}"/>
    <dgm:cxn modelId="{335B7018-6A3E-4EE7-9A6E-4807C5DCFF02}" type="presOf" srcId="{91379514-D4AF-4074-BA5F-505D275D547C}" destId="{6985D5DD-CF2D-4B31-9A65-0514039893C0}" srcOrd="0" destOrd="0" presId="urn:microsoft.com/office/officeart/2016/7/layout/VerticalHollowActionList"/>
    <dgm:cxn modelId="{617B3B1C-95EF-4484-8721-51F1CCD583CF}" srcId="{91379514-D4AF-4074-BA5F-505D275D547C}" destId="{F1CC6BD0-79E0-4949-AD97-2EC21344F612}" srcOrd="2" destOrd="0" parTransId="{385BE0E8-D087-437B-B1B4-85201F7193F1}" sibTransId="{9B87C0CC-D5FB-4382-B435-B5CA46FA9CBB}"/>
    <dgm:cxn modelId="{FF529C33-B378-4707-8657-DDC98741809A}" srcId="{7F19B8CA-7B6E-4566-BFCC-E50D741670FA}" destId="{695AF699-2776-4ACD-B5DF-67E0991763DD}" srcOrd="0" destOrd="0" parTransId="{DB9EAC40-2A81-422B-9071-B33C94688904}" sibTransId="{70E59B49-7292-4F38-9559-29A93158CD94}"/>
    <dgm:cxn modelId="{8D02B333-98E8-4545-B42D-3192409D5B56}" srcId="{91379514-D4AF-4074-BA5F-505D275D547C}" destId="{557E3D6C-6370-4C72-9228-1A1A932FA3EF}" srcOrd="0" destOrd="0" parTransId="{354D507D-318F-4836-8334-C7B24E6A0064}" sibTransId="{0EE8CC7D-946C-462C-AAC0-30ADFB5A699C}"/>
    <dgm:cxn modelId="{3BF55061-4A32-4FB9-96AF-579D2D6123D9}" type="presOf" srcId="{FE43B388-4B43-44C1-A4F7-DB0392A73CE2}" destId="{32DCAA58-2A3E-4546-95C9-DD1D618DA3D1}" srcOrd="0" destOrd="0" presId="urn:microsoft.com/office/officeart/2016/7/layout/VerticalHollowActionList"/>
    <dgm:cxn modelId="{C847AE4B-E25F-4682-BC11-29E30FEF2A91}" type="presOf" srcId="{695AF699-2776-4ACD-B5DF-67E0991763DD}" destId="{099804A2-2D57-4B38-9DD2-A7AF1877120D}" srcOrd="0" destOrd="0" presId="urn:microsoft.com/office/officeart/2016/7/layout/VerticalHollowActionList"/>
    <dgm:cxn modelId="{882C704C-7E5C-44F1-8BA9-CFC1E207A1F4}" srcId="{91379514-D4AF-4074-BA5F-505D275D547C}" destId="{945542C6-793A-49A6-B92F-46DD2E98CD9C}" srcOrd="3" destOrd="0" parTransId="{B06F4CC2-E1ED-4555-B7FE-577E8428FB64}" sibTransId="{A7F01E78-A5F4-4B65-9DB0-7418DE562478}"/>
    <dgm:cxn modelId="{3D08E36D-7444-48D4-8750-09D91DBC53C3}" type="presOf" srcId="{F0674120-F1F3-48D8-8F37-10F009CB6778}" destId="{E2F0011C-12A4-4B56-8C84-E6D7F69DCCF8}" srcOrd="0" destOrd="0" presId="urn:microsoft.com/office/officeart/2016/7/layout/VerticalHollowActionList"/>
    <dgm:cxn modelId="{FFA96877-FAFB-400B-B07B-3632DB0F3AC5}" srcId="{F0674120-F1F3-48D8-8F37-10F009CB6778}" destId="{2F464E08-980F-46AF-BAF3-791FE48D3F2D}" srcOrd="0" destOrd="0" parTransId="{FEBBEB92-7E63-4314-A4EA-929217026CBE}" sibTransId="{D29AFE4C-C8CE-42CB-97E3-BF43ADE21367}"/>
    <dgm:cxn modelId="{8F908C5A-A062-4CE9-973B-DA8FFF67115B}" srcId="{F1CC6BD0-79E0-4949-AD97-2EC21344F612}" destId="{FE43B388-4B43-44C1-A4F7-DB0392A73CE2}" srcOrd="0" destOrd="0" parTransId="{876DA88D-2112-48A5-807F-820982F13F6D}" sibTransId="{D31BFA06-23BE-4AC1-BD18-A841CF7214A5}"/>
    <dgm:cxn modelId="{F2256485-AEB8-4528-8F15-0F1FFEDC6E32}" type="presOf" srcId="{7F19B8CA-7B6E-4566-BFCC-E50D741670FA}" destId="{FC3E44BC-316D-43BF-BC63-C77427C783C9}" srcOrd="0" destOrd="0" presId="urn:microsoft.com/office/officeart/2016/7/layout/VerticalHollowActionList"/>
    <dgm:cxn modelId="{BD2B569B-8CAC-4C7B-A142-909215BE854D}" type="presOf" srcId="{2F464E08-980F-46AF-BAF3-791FE48D3F2D}" destId="{22DBFF52-1B9F-49EA-9F3E-CC25AC3F6606}" srcOrd="0" destOrd="0" presId="urn:microsoft.com/office/officeart/2016/7/layout/VerticalHollowActionList"/>
    <dgm:cxn modelId="{B863BB9F-53F1-4C23-9701-72524B60F95C}" type="presOf" srcId="{557E3D6C-6370-4C72-9228-1A1A932FA3EF}" destId="{4C67125A-C141-46CD-B75A-83239C67BAB1}" srcOrd="0" destOrd="0" presId="urn:microsoft.com/office/officeart/2016/7/layout/VerticalHollowActionList"/>
    <dgm:cxn modelId="{EA45C0A7-A29D-4D0F-BA8E-6ADAA42AE0AA}" type="presOf" srcId="{945542C6-793A-49A6-B92F-46DD2E98CD9C}" destId="{15EB4F77-10BC-4F1E-A4B4-FBB8E47A5BA7}" srcOrd="0" destOrd="0" presId="urn:microsoft.com/office/officeart/2016/7/layout/VerticalHollowActionList"/>
    <dgm:cxn modelId="{EC21F6BE-9852-4AD6-AD34-9C08B75BBF2E}" srcId="{91379514-D4AF-4074-BA5F-505D275D547C}" destId="{F0674120-F1F3-48D8-8F37-10F009CB6778}" srcOrd="1" destOrd="0" parTransId="{E958175C-A184-4DE1-95CD-6DF21FD721CA}" sibTransId="{372C669D-7CC1-44CE-B2B3-6FA43118605B}"/>
    <dgm:cxn modelId="{0273CFC7-6A84-47D9-95DD-26DB32BBAE85}" srcId="{91379514-D4AF-4074-BA5F-505D275D547C}" destId="{7F19B8CA-7B6E-4566-BFCC-E50D741670FA}" srcOrd="4" destOrd="0" parTransId="{F209D64E-FA95-4EA2-883E-E3240E881E37}" sibTransId="{6145C59A-4AE5-4E68-827D-0F153FD97E2D}"/>
    <dgm:cxn modelId="{D6C0A1DF-3662-4C54-97EE-7CF62752E96A}" srcId="{945542C6-793A-49A6-B92F-46DD2E98CD9C}" destId="{34F47DC8-7352-496C-94B0-A1A196AB34A4}" srcOrd="0" destOrd="0" parTransId="{AFEB6C44-6AFE-4C68-9793-472D4CA2D880}" sibTransId="{B8FE9988-F678-4EF4-826B-FBEFF0B012FD}"/>
    <dgm:cxn modelId="{E2D7D5E0-5F86-4CC7-B9B9-86822AEB4DA7}" type="presOf" srcId="{BD36BB1C-448C-4281-8F6D-968BD3283C8F}" destId="{0B950ECF-35C4-4ADD-8681-C17A1D2B2B5E}" srcOrd="0" destOrd="0" presId="urn:microsoft.com/office/officeart/2016/7/layout/VerticalHollowActionList"/>
    <dgm:cxn modelId="{FFBCD1E4-BC9A-4875-8695-044E93320556}" type="presOf" srcId="{34F47DC8-7352-496C-94B0-A1A196AB34A4}" destId="{7C8FFCB4-1333-4903-8F58-A89820FA745D}" srcOrd="0" destOrd="0" presId="urn:microsoft.com/office/officeart/2016/7/layout/VerticalHollowActionList"/>
    <dgm:cxn modelId="{8503E8F1-4BC9-4217-AFA8-88FC9F055F6C}" type="presParOf" srcId="{6985D5DD-CF2D-4B31-9A65-0514039893C0}" destId="{04198C57-FEED-4F05-BACB-AB1AB72B1D49}" srcOrd="0" destOrd="0" presId="urn:microsoft.com/office/officeart/2016/7/layout/VerticalHollowActionList"/>
    <dgm:cxn modelId="{EF1D2974-8345-445C-99D4-58DC521A7B51}" type="presParOf" srcId="{04198C57-FEED-4F05-BACB-AB1AB72B1D49}" destId="{4C67125A-C141-46CD-B75A-83239C67BAB1}" srcOrd="0" destOrd="0" presId="urn:microsoft.com/office/officeart/2016/7/layout/VerticalHollowActionList"/>
    <dgm:cxn modelId="{B81FA22C-05D5-4042-8215-65AD636BD2CB}" type="presParOf" srcId="{04198C57-FEED-4F05-BACB-AB1AB72B1D49}" destId="{0B950ECF-35C4-4ADD-8681-C17A1D2B2B5E}" srcOrd="1" destOrd="0" presId="urn:microsoft.com/office/officeart/2016/7/layout/VerticalHollowActionList"/>
    <dgm:cxn modelId="{9775B512-7B4C-4945-A757-EA982F88042F}" type="presParOf" srcId="{6985D5DD-CF2D-4B31-9A65-0514039893C0}" destId="{15B95B09-8B52-43AB-994B-9DA62B500A4C}" srcOrd="1" destOrd="0" presId="urn:microsoft.com/office/officeart/2016/7/layout/VerticalHollowActionList"/>
    <dgm:cxn modelId="{15D9F23D-CB49-4009-964D-E2743A6C1E5C}" type="presParOf" srcId="{6985D5DD-CF2D-4B31-9A65-0514039893C0}" destId="{3D7A37DC-8520-45D9-976B-49A30EA1F4BF}" srcOrd="2" destOrd="0" presId="urn:microsoft.com/office/officeart/2016/7/layout/VerticalHollowActionList"/>
    <dgm:cxn modelId="{370B5DBE-C27B-4BA1-A993-3B69D2F704C5}" type="presParOf" srcId="{3D7A37DC-8520-45D9-976B-49A30EA1F4BF}" destId="{E2F0011C-12A4-4B56-8C84-E6D7F69DCCF8}" srcOrd="0" destOrd="0" presId="urn:microsoft.com/office/officeart/2016/7/layout/VerticalHollowActionList"/>
    <dgm:cxn modelId="{B99B4480-D8B4-4A4A-B5BC-B6F91CFEDDE5}" type="presParOf" srcId="{3D7A37DC-8520-45D9-976B-49A30EA1F4BF}" destId="{22DBFF52-1B9F-49EA-9F3E-CC25AC3F6606}" srcOrd="1" destOrd="0" presId="urn:microsoft.com/office/officeart/2016/7/layout/VerticalHollowActionList"/>
    <dgm:cxn modelId="{C4269FF1-620B-4828-925B-E0CA26AED569}" type="presParOf" srcId="{6985D5DD-CF2D-4B31-9A65-0514039893C0}" destId="{A2B966D6-E5A4-443A-B77A-1EEEF9736659}" srcOrd="3" destOrd="0" presId="urn:microsoft.com/office/officeart/2016/7/layout/VerticalHollowActionList"/>
    <dgm:cxn modelId="{7368E216-BD24-45FA-A989-53371955445C}" type="presParOf" srcId="{6985D5DD-CF2D-4B31-9A65-0514039893C0}" destId="{F16C766A-2ADB-436A-9F4C-001D0FC43B86}" srcOrd="4" destOrd="0" presId="urn:microsoft.com/office/officeart/2016/7/layout/VerticalHollowActionList"/>
    <dgm:cxn modelId="{A0482482-8A01-4A90-BB1C-86B49B2A5ECB}" type="presParOf" srcId="{F16C766A-2ADB-436A-9F4C-001D0FC43B86}" destId="{A6DA9E5B-F983-46E8-B8D4-B1347E75ABE5}" srcOrd="0" destOrd="0" presId="urn:microsoft.com/office/officeart/2016/7/layout/VerticalHollowActionList"/>
    <dgm:cxn modelId="{E8323FF8-4E7B-4D87-A30A-407F74E0F654}" type="presParOf" srcId="{F16C766A-2ADB-436A-9F4C-001D0FC43B86}" destId="{32DCAA58-2A3E-4546-95C9-DD1D618DA3D1}" srcOrd="1" destOrd="0" presId="urn:microsoft.com/office/officeart/2016/7/layout/VerticalHollowActionList"/>
    <dgm:cxn modelId="{5F498159-9921-46B0-B7FF-8857F967EA23}" type="presParOf" srcId="{6985D5DD-CF2D-4B31-9A65-0514039893C0}" destId="{35FCEDD1-D54E-4553-8753-4F0DDC2D1F91}" srcOrd="5" destOrd="0" presId="urn:microsoft.com/office/officeart/2016/7/layout/VerticalHollowActionList"/>
    <dgm:cxn modelId="{C1F38862-DBE8-4F36-A033-5A9C74F17A1A}" type="presParOf" srcId="{6985D5DD-CF2D-4B31-9A65-0514039893C0}" destId="{A271DC94-16BC-47E5-B620-39E62D7773B6}" srcOrd="6" destOrd="0" presId="urn:microsoft.com/office/officeart/2016/7/layout/VerticalHollowActionList"/>
    <dgm:cxn modelId="{84963110-E07E-428B-852E-4C99B7DE9495}" type="presParOf" srcId="{A271DC94-16BC-47E5-B620-39E62D7773B6}" destId="{15EB4F77-10BC-4F1E-A4B4-FBB8E47A5BA7}" srcOrd="0" destOrd="0" presId="urn:microsoft.com/office/officeart/2016/7/layout/VerticalHollowActionList"/>
    <dgm:cxn modelId="{1B774A32-4772-47A5-9549-E1171E9DA6BF}" type="presParOf" srcId="{A271DC94-16BC-47E5-B620-39E62D7773B6}" destId="{7C8FFCB4-1333-4903-8F58-A89820FA745D}" srcOrd="1" destOrd="0" presId="urn:microsoft.com/office/officeart/2016/7/layout/VerticalHollowActionList"/>
    <dgm:cxn modelId="{F9E86EDA-40C1-4A31-B3E3-E4518ED2F6D2}" type="presParOf" srcId="{6985D5DD-CF2D-4B31-9A65-0514039893C0}" destId="{1B60F594-8620-4AC8-BD81-06C7024A0CB1}" srcOrd="7" destOrd="0" presId="urn:microsoft.com/office/officeart/2016/7/layout/VerticalHollowActionList"/>
    <dgm:cxn modelId="{98755F56-FC1E-4E26-ACA7-0745FDB79F61}" type="presParOf" srcId="{6985D5DD-CF2D-4B31-9A65-0514039893C0}" destId="{1B8233FD-E722-4A12-A040-3E9080A1C01D}" srcOrd="8" destOrd="0" presId="urn:microsoft.com/office/officeart/2016/7/layout/VerticalHollowActionList"/>
    <dgm:cxn modelId="{BAC4C0FA-4E67-4678-88A9-94664C606F45}" type="presParOf" srcId="{1B8233FD-E722-4A12-A040-3E9080A1C01D}" destId="{FC3E44BC-316D-43BF-BC63-C77427C783C9}" srcOrd="0" destOrd="0" presId="urn:microsoft.com/office/officeart/2016/7/layout/VerticalHollowActionList"/>
    <dgm:cxn modelId="{65599CC2-154B-486D-B20E-119C61FC0776}" type="presParOf" srcId="{1B8233FD-E722-4A12-A040-3E9080A1C01D}" destId="{099804A2-2D57-4B38-9DD2-A7AF1877120D}"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FE100-8299-40AD-8B05-026E7A50B6BB}">
      <dsp:nvSpPr>
        <dsp:cNvPr id="0" name=""/>
        <dsp:cNvSpPr/>
      </dsp:nvSpPr>
      <dsp:spPr>
        <a:xfrm>
          <a:off x="5090" y="254216"/>
          <a:ext cx="621763" cy="621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46D213-785C-4FF8-8A5E-EEFB66E7EDF9}">
      <dsp:nvSpPr>
        <dsp:cNvPr id="0" name=""/>
        <dsp:cNvSpPr/>
      </dsp:nvSpPr>
      <dsp:spPr>
        <a:xfrm>
          <a:off x="5090" y="1086902"/>
          <a:ext cx="1776466" cy="44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Subgrantee Contracts</a:t>
          </a:r>
        </a:p>
      </dsp:txBody>
      <dsp:txXfrm>
        <a:off x="5090" y="1086902"/>
        <a:ext cx="1776466" cy="441340"/>
      </dsp:txXfrm>
    </dsp:sp>
    <dsp:sp modelId="{2556EDDF-A345-4962-930E-764207C8DC72}">
      <dsp:nvSpPr>
        <dsp:cNvPr id="0" name=""/>
        <dsp:cNvSpPr/>
      </dsp:nvSpPr>
      <dsp:spPr>
        <a:xfrm>
          <a:off x="1964" y="1480573"/>
          <a:ext cx="1776466" cy="3533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All consultant and contractual services shall be supported by written contracts stating the services to be performed, rate of compensation, and length of time over which the services will be provided. This shall not exceed the length of the contract period.</a:t>
          </a:r>
        </a:p>
        <a:p>
          <a:pPr marL="0" lvl="0" indent="0" algn="l" defTabSz="488950">
            <a:lnSpc>
              <a:spcPct val="100000"/>
            </a:lnSpc>
            <a:spcBef>
              <a:spcPct val="0"/>
            </a:spcBef>
            <a:spcAft>
              <a:spcPct val="35000"/>
            </a:spcAft>
            <a:buNone/>
          </a:pPr>
          <a:r>
            <a:rPr lang="en-US" sz="1100" kern="1200"/>
            <a:t>A copy of all written contracts for contractual or consultant services shall be forwarded to the Arkansas Department of Finance and Administration upon their ratification.</a:t>
          </a:r>
        </a:p>
        <a:p>
          <a:pPr marL="0" lvl="0" indent="0" algn="l" defTabSz="488950">
            <a:lnSpc>
              <a:spcPct val="100000"/>
            </a:lnSpc>
            <a:spcBef>
              <a:spcPct val="0"/>
            </a:spcBef>
            <a:spcAft>
              <a:spcPct val="35000"/>
            </a:spcAft>
            <a:buNone/>
          </a:pPr>
          <a:r>
            <a:rPr lang="en-US" sz="1100" kern="1200"/>
            <a:t>Payments shall be supported by detailed statements outlining the services rendered and the cost billed during the period covered.</a:t>
          </a:r>
        </a:p>
      </dsp:txBody>
      <dsp:txXfrm>
        <a:off x="1964" y="1480573"/>
        <a:ext cx="1776466" cy="3533036"/>
      </dsp:txXfrm>
    </dsp:sp>
    <dsp:sp modelId="{E6CFD3AF-0B07-46E7-B857-9702D0EE04F9}">
      <dsp:nvSpPr>
        <dsp:cNvPr id="0" name=""/>
        <dsp:cNvSpPr/>
      </dsp:nvSpPr>
      <dsp:spPr>
        <a:xfrm>
          <a:off x="2092439" y="254216"/>
          <a:ext cx="621763" cy="6217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1830F2-FFD9-4990-9AD3-58D180E72AB1}">
      <dsp:nvSpPr>
        <dsp:cNvPr id="0" name=""/>
        <dsp:cNvSpPr/>
      </dsp:nvSpPr>
      <dsp:spPr>
        <a:xfrm>
          <a:off x="2092439" y="1086902"/>
          <a:ext cx="1776466" cy="44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Quarterly Reporting Requirements</a:t>
          </a:r>
        </a:p>
      </dsp:txBody>
      <dsp:txXfrm>
        <a:off x="2092439" y="1086902"/>
        <a:ext cx="1776466" cy="441340"/>
      </dsp:txXfrm>
    </dsp:sp>
    <dsp:sp modelId="{0557B2F2-F8AA-4088-8985-B32C4CE31555}">
      <dsp:nvSpPr>
        <dsp:cNvPr id="0" name=""/>
        <dsp:cNvSpPr/>
      </dsp:nvSpPr>
      <dsp:spPr>
        <a:xfrm>
          <a:off x="2092439" y="1626346"/>
          <a:ext cx="1776466" cy="3533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Reporting due every 3 months for each quarter activity period.</a:t>
          </a:r>
        </a:p>
        <a:p>
          <a:pPr marL="0" lvl="0" indent="0" algn="l" defTabSz="488950">
            <a:lnSpc>
              <a:spcPct val="100000"/>
            </a:lnSpc>
            <a:spcBef>
              <a:spcPct val="0"/>
            </a:spcBef>
            <a:spcAft>
              <a:spcPct val="35000"/>
            </a:spcAft>
            <a:buNone/>
          </a:pPr>
          <a:r>
            <a:rPr lang="en-US" sz="1100" kern="1200"/>
            <a:t>Reports are to be submitted in PMT within 15 days following the close of the quarter.</a:t>
          </a:r>
        </a:p>
      </dsp:txBody>
      <dsp:txXfrm>
        <a:off x="2092439" y="1626346"/>
        <a:ext cx="1776466" cy="3533036"/>
      </dsp:txXfrm>
    </dsp:sp>
    <dsp:sp modelId="{09F06E0C-FDEE-4FB2-8E1C-5F16CCBFBB69}">
      <dsp:nvSpPr>
        <dsp:cNvPr id="0" name=""/>
        <dsp:cNvSpPr/>
      </dsp:nvSpPr>
      <dsp:spPr>
        <a:xfrm>
          <a:off x="4179787" y="254216"/>
          <a:ext cx="621763" cy="6217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E323A-B7D9-4A55-9E04-621656C328B1}">
      <dsp:nvSpPr>
        <dsp:cNvPr id="0" name=""/>
        <dsp:cNvSpPr/>
      </dsp:nvSpPr>
      <dsp:spPr>
        <a:xfrm>
          <a:off x="4179787" y="1086902"/>
          <a:ext cx="1776466" cy="44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Subrecipient Monitoring</a:t>
          </a:r>
        </a:p>
      </dsp:txBody>
      <dsp:txXfrm>
        <a:off x="4179787" y="1086902"/>
        <a:ext cx="1776466" cy="441340"/>
      </dsp:txXfrm>
    </dsp:sp>
    <dsp:sp modelId="{C9328AE1-7517-4231-8DD4-4C568FDEC190}">
      <dsp:nvSpPr>
        <dsp:cNvPr id="0" name=""/>
        <dsp:cNvSpPr/>
      </dsp:nvSpPr>
      <dsp:spPr>
        <a:xfrm>
          <a:off x="4179787" y="1626346"/>
          <a:ext cx="1776466" cy="3533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All grant awards will be monitored by either desk reviews or site visits. </a:t>
          </a:r>
        </a:p>
      </dsp:txBody>
      <dsp:txXfrm>
        <a:off x="4179787" y="1626346"/>
        <a:ext cx="1776466" cy="35330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50ECF-35C4-4ADD-8681-C17A1D2B2B5E}">
      <dsp:nvSpPr>
        <dsp:cNvPr id="0" name=""/>
        <dsp:cNvSpPr/>
      </dsp:nvSpPr>
      <dsp:spPr>
        <a:xfrm>
          <a:off x="1356851" y="1683"/>
          <a:ext cx="5427407" cy="73887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5307" tIns="187675" rIns="105307" bIns="187675" numCol="1" spcCol="1270" anchor="ctr" anchorCtr="0">
          <a:noAutofit/>
        </a:bodyPr>
        <a:lstStyle/>
        <a:p>
          <a:pPr marL="0" lvl="0" indent="0" algn="l" defTabSz="577850">
            <a:lnSpc>
              <a:spcPct val="90000"/>
            </a:lnSpc>
            <a:spcBef>
              <a:spcPct val="0"/>
            </a:spcBef>
            <a:spcAft>
              <a:spcPct val="35000"/>
            </a:spcAft>
            <a:buNone/>
          </a:pPr>
          <a:r>
            <a:rPr lang="en-US" sz="1300" kern="1200"/>
            <a:t>Funds must be used to implement a jail-based program, which includes aftercare services and peer recovery.</a:t>
          </a:r>
        </a:p>
      </dsp:txBody>
      <dsp:txXfrm>
        <a:off x="1356851" y="1683"/>
        <a:ext cx="5427407" cy="738877"/>
      </dsp:txXfrm>
    </dsp:sp>
    <dsp:sp modelId="{4C67125A-C141-46CD-B75A-83239C67BAB1}">
      <dsp:nvSpPr>
        <dsp:cNvPr id="0" name=""/>
        <dsp:cNvSpPr/>
      </dsp:nvSpPr>
      <dsp:spPr>
        <a:xfrm>
          <a:off x="0" y="1683"/>
          <a:ext cx="1356851" cy="738877"/>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1800" tIns="72985" rIns="71800" bIns="72985" numCol="1" spcCol="1270" anchor="ctr" anchorCtr="0">
          <a:noAutofit/>
        </a:bodyPr>
        <a:lstStyle/>
        <a:p>
          <a:pPr marL="0" lvl="0" indent="0" algn="ctr" defTabSz="755650">
            <a:lnSpc>
              <a:spcPct val="90000"/>
            </a:lnSpc>
            <a:spcBef>
              <a:spcPct val="0"/>
            </a:spcBef>
            <a:spcAft>
              <a:spcPct val="35000"/>
            </a:spcAft>
            <a:buNone/>
          </a:pPr>
          <a:r>
            <a:rPr lang="en-US" sz="1700" kern="1200"/>
            <a:t>Be</a:t>
          </a:r>
        </a:p>
      </dsp:txBody>
      <dsp:txXfrm>
        <a:off x="0" y="1683"/>
        <a:ext cx="1356851" cy="738877"/>
      </dsp:txXfrm>
    </dsp:sp>
    <dsp:sp modelId="{22DBFF52-1B9F-49EA-9F3E-CC25AC3F6606}">
      <dsp:nvSpPr>
        <dsp:cNvPr id="0" name=""/>
        <dsp:cNvSpPr/>
      </dsp:nvSpPr>
      <dsp:spPr>
        <a:xfrm>
          <a:off x="1356851" y="784894"/>
          <a:ext cx="5427407" cy="73887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5307" tIns="187675" rIns="105307" bIns="187675" numCol="1" spcCol="1270" anchor="ctr" anchorCtr="0">
          <a:noAutofit/>
        </a:bodyPr>
        <a:lstStyle/>
        <a:p>
          <a:pPr marL="0" lvl="0" indent="0" algn="l" defTabSz="577850">
            <a:lnSpc>
              <a:spcPct val="90000"/>
            </a:lnSpc>
            <a:spcBef>
              <a:spcPct val="0"/>
            </a:spcBef>
            <a:spcAft>
              <a:spcPct val="35000"/>
            </a:spcAft>
            <a:buNone/>
          </a:pPr>
          <a:r>
            <a:rPr lang="en-US" sz="1300" kern="1200"/>
            <a:t>Separate program participants from general population if possible.</a:t>
          </a:r>
        </a:p>
      </dsp:txBody>
      <dsp:txXfrm>
        <a:off x="1356851" y="784894"/>
        <a:ext cx="5427407" cy="738877"/>
      </dsp:txXfrm>
    </dsp:sp>
    <dsp:sp modelId="{E2F0011C-12A4-4B56-8C84-E6D7F69DCCF8}">
      <dsp:nvSpPr>
        <dsp:cNvPr id="0" name=""/>
        <dsp:cNvSpPr/>
      </dsp:nvSpPr>
      <dsp:spPr>
        <a:xfrm>
          <a:off x="0" y="784894"/>
          <a:ext cx="1356851" cy="738877"/>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1800" tIns="72985" rIns="71800" bIns="72985" numCol="1" spcCol="1270" anchor="ctr" anchorCtr="0">
          <a:noAutofit/>
        </a:bodyPr>
        <a:lstStyle/>
        <a:p>
          <a:pPr marL="0" lvl="0" indent="0" algn="ctr" defTabSz="755650">
            <a:lnSpc>
              <a:spcPct val="90000"/>
            </a:lnSpc>
            <a:spcBef>
              <a:spcPct val="0"/>
            </a:spcBef>
            <a:spcAft>
              <a:spcPct val="35000"/>
            </a:spcAft>
            <a:buNone/>
          </a:pPr>
          <a:r>
            <a:rPr lang="en-US" sz="1700" kern="1200"/>
            <a:t>Separate</a:t>
          </a:r>
        </a:p>
      </dsp:txBody>
      <dsp:txXfrm>
        <a:off x="0" y="784894"/>
        <a:ext cx="1356851" cy="738877"/>
      </dsp:txXfrm>
    </dsp:sp>
    <dsp:sp modelId="{32DCAA58-2A3E-4546-95C9-DD1D618DA3D1}">
      <dsp:nvSpPr>
        <dsp:cNvPr id="0" name=""/>
        <dsp:cNvSpPr/>
      </dsp:nvSpPr>
      <dsp:spPr>
        <a:xfrm>
          <a:off x="1356851" y="1568104"/>
          <a:ext cx="5427407" cy="73887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5307" tIns="187675" rIns="105307" bIns="187675" numCol="1" spcCol="1270" anchor="ctr" anchorCtr="0">
          <a:noAutofit/>
        </a:bodyPr>
        <a:lstStyle/>
        <a:p>
          <a:pPr marL="0" lvl="0" indent="0" algn="l" defTabSz="577850">
            <a:lnSpc>
              <a:spcPct val="90000"/>
            </a:lnSpc>
            <a:spcBef>
              <a:spcPct val="0"/>
            </a:spcBef>
            <a:spcAft>
              <a:spcPct val="35000"/>
            </a:spcAft>
            <a:buNone/>
          </a:pPr>
          <a:r>
            <a:rPr lang="en-US" sz="1300" kern="1200"/>
            <a:t>Hire/Contract Peer Recovery Specialist.</a:t>
          </a:r>
        </a:p>
      </dsp:txBody>
      <dsp:txXfrm>
        <a:off x="1356851" y="1568104"/>
        <a:ext cx="5427407" cy="738877"/>
      </dsp:txXfrm>
    </dsp:sp>
    <dsp:sp modelId="{A6DA9E5B-F983-46E8-B8D4-B1347E75ABE5}">
      <dsp:nvSpPr>
        <dsp:cNvPr id="0" name=""/>
        <dsp:cNvSpPr/>
      </dsp:nvSpPr>
      <dsp:spPr>
        <a:xfrm>
          <a:off x="0" y="1568104"/>
          <a:ext cx="1356851" cy="738877"/>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1800" tIns="72985" rIns="71800" bIns="72985" numCol="1" spcCol="1270" anchor="ctr" anchorCtr="0">
          <a:noAutofit/>
        </a:bodyPr>
        <a:lstStyle/>
        <a:p>
          <a:pPr marL="0" lvl="0" indent="0" algn="ctr" defTabSz="755650">
            <a:lnSpc>
              <a:spcPct val="90000"/>
            </a:lnSpc>
            <a:spcBef>
              <a:spcPct val="0"/>
            </a:spcBef>
            <a:spcAft>
              <a:spcPct val="35000"/>
            </a:spcAft>
            <a:buNone/>
          </a:pPr>
          <a:r>
            <a:rPr lang="en-US" sz="1700" kern="1200"/>
            <a:t>Hire/Contract</a:t>
          </a:r>
        </a:p>
      </dsp:txBody>
      <dsp:txXfrm>
        <a:off x="0" y="1568104"/>
        <a:ext cx="1356851" cy="738877"/>
      </dsp:txXfrm>
    </dsp:sp>
    <dsp:sp modelId="{7C8FFCB4-1333-4903-8F58-A89820FA745D}">
      <dsp:nvSpPr>
        <dsp:cNvPr id="0" name=""/>
        <dsp:cNvSpPr/>
      </dsp:nvSpPr>
      <dsp:spPr>
        <a:xfrm>
          <a:off x="1356851" y="2351314"/>
          <a:ext cx="5427407" cy="73887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5307" tIns="187675" rIns="105307" bIns="187675" numCol="1" spcCol="1270" anchor="ctr" anchorCtr="0">
          <a:noAutofit/>
        </a:bodyPr>
        <a:lstStyle/>
        <a:p>
          <a:pPr marL="0" lvl="0" indent="0" algn="l" defTabSz="577850">
            <a:lnSpc>
              <a:spcPct val="90000"/>
            </a:lnSpc>
            <a:spcBef>
              <a:spcPct val="0"/>
            </a:spcBef>
            <a:spcAft>
              <a:spcPct val="35000"/>
            </a:spcAft>
            <a:buNone/>
          </a:pPr>
          <a:r>
            <a:rPr lang="en-US" sz="1300" kern="1200"/>
            <a:t>Aftercare services must be provided (stipulations located in Instructions).</a:t>
          </a:r>
        </a:p>
      </dsp:txBody>
      <dsp:txXfrm>
        <a:off x="1356851" y="2351314"/>
        <a:ext cx="5427407" cy="738877"/>
      </dsp:txXfrm>
    </dsp:sp>
    <dsp:sp modelId="{15EB4F77-10BC-4F1E-A4B4-FBB8E47A5BA7}">
      <dsp:nvSpPr>
        <dsp:cNvPr id="0" name=""/>
        <dsp:cNvSpPr/>
      </dsp:nvSpPr>
      <dsp:spPr>
        <a:xfrm>
          <a:off x="0" y="2351314"/>
          <a:ext cx="1356851" cy="738877"/>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1800" tIns="72985" rIns="71800" bIns="72985" numCol="1" spcCol="1270" anchor="ctr" anchorCtr="0">
          <a:noAutofit/>
        </a:bodyPr>
        <a:lstStyle/>
        <a:p>
          <a:pPr marL="0" lvl="0" indent="0" algn="ctr" defTabSz="755650">
            <a:lnSpc>
              <a:spcPct val="90000"/>
            </a:lnSpc>
            <a:spcBef>
              <a:spcPct val="0"/>
            </a:spcBef>
            <a:spcAft>
              <a:spcPct val="35000"/>
            </a:spcAft>
            <a:buNone/>
          </a:pPr>
          <a:r>
            <a:rPr lang="en-US" sz="1700" kern="1200"/>
            <a:t>Be</a:t>
          </a:r>
        </a:p>
      </dsp:txBody>
      <dsp:txXfrm>
        <a:off x="0" y="2351314"/>
        <a:ext cx="1356851" cy="738877"/>
      </dsp:txXfrm>
    </dsp:sp>
    <dsp:sp modelId="{099804A2-2D57-4B38-9DD2-A7AF1877120D}">
      <dsp:nvSpPr>
        <dsp:cNvPr id="0" name=""/>
        <dsp:cNvSpPr/>
      </dsp:nvSpPr>
      <dsp:spPr>
        <a:xfrm>
          <a:off x="1356851" y="3134525"/>
          <a:ext cx="5427407" cy="73887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5307" tIns="187675" rIns="105307" bIns="187675" numCol="1" spcCol="1270" anchor="ctr" anchorCtr="0">
          <a:noAutofit/>
        </a:bodyPr>
        <a:lstStyle/>
        <a:p>
          <a:pPr marL="0" lvl="0" indent="0" algn="l" defTabSz="577850">
            <a:lnSpc>
              <a:spcPct val="90000"/>
            </a:lnSpc>
            <a:spcBef>
              <a:spcPct val="0"/>
            </a:spcBef>
            <a:spcAft>
              <a:spcPct val="35000"/>
            </a:spcAft>
            <a:buNone/>
          </a:pPr>
          <a:r>
            <a:rPr lang="en-US" sz="1300" kern="1200"/>
            <a:t>Drug and alcohol testing required of participants.</a:t>
          </a:r>
        </a:p>
      </dsp:txBody>
      <dsp:txXfrm>
        <a:off x="1356851" y="3134525"/>
        <a:ext cx="5427407" cy="738877"/>
      </dsp:txXfrm>
    </dsp:sp>
    <dsp:sp modelId="{FC3E44BC-316D-43BF-BC63-C77427C783C9}">
      <dsp:nvSpPr>
        <dsp:cNvPr id="0" name=""/>
        <dsp:cNvSpPr/>
      </dsp:nvSpPr>
      <dsp:spPr>
        <a:xfrm>
          <a:off x="0" y="3134525"/>
          <a:ext cx="1356851" cy="738877"/>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1800" tIns="72985" rIns="71800" bIns="72985" numCol="1" spcCol="1270" anchor="ctr" anchorCtr="0">
          <a:noAutofit/>
        </a:bodyPr>
        <a:lstStyle/>
        <a:p>
          <a:pPr marL="0" lvl="0" indent="0" algn="ctr" defTabSz="755650">
            <a:lnSpc>
              <a:spcPct val="90000"/>
            </a:lnSpc>
            <a:spcBef>
              <a:spcPct val="0"/>
            </a:spcBef>
            <a:spcAft>
              <a:spcPct val="35000"/>
            </a:spcAft>
            <a:buNone/>
          </a:pPr>
          <a:r>
            <a:rPr lang="en-US" sz="1700" kern="1200"/>
            <a:t>Drug</a:t>
          </a:r>
        </a:p>
      </dsp:txBody>
      <dsp:txXfrm>
        <a:off x="0" y="3134525"/>
        <a:ext cx="1356851" cy="73887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2677-F1AA-4588-B280-CECFC0910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5E288-3BDC-4EA7-AAB2-C85B6AB20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6B2307-BBD8-461B-8027-6E6701EF5DC6}"/>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5" name="Footer Placeholder 4">
            <a:extLst>
              <a:ext uri="{FF2B5EF4-FFF2-40B4-BE49-F238E27FC236}">
                <a16:creationId xmlns:a16="http://schemas.microsoft.com/office/drawing/2014/main" id="{43C23E16-245E-4CCD-8FD9-5F4FD5661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7C06B-C2A2-4615-BA21-11A51AE96849}"/>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380188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07D3-DF8C-4235-BE37-6A30775CC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F8210-4A25-46AA-88FB-0D00939843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B5783-FDB9-4F66-B9C6-9426748699BD}"/>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5" name="Footer Placeholder 4">
            <a:extLst>
              <a:ext uri="{FF2B5EF4-FFF2-40B4-BE49-F238E27FC236}">
                <a16:creationId xmlns:a16="http://schemas.microsoft.com/office/drawing/2014/main" id="{707109AE-500F-4618-9B22-BE54B12B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44E30-6EBA-4A51-A3D7-073CB310DDD8}"/>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1970721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C6BBC-2C41-4541-9DC3-EDC3EC9FD7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BA58D-77B9-4B49-AE04-3C6AAFC938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6EB5F-7616-4A20-BE16-FEF8D4DCAA05}"/>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5" name="Footer Placeholder 4">
            <a:extLst>
              <a:ext uri="{FF2B5EF4-FFF2-40B4-BE49-F238E27FC236}">
                <a16:creationId xmlns:a16="http://schemas.microsoft.com/office/drawing/2014/main" id="{F5D5393D-B6EA-49A1-ACC8-6675B38D8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28576-1E31-46BF-BA32-457207F29B1C}"/>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28360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73C2-9F9B-436A-B918-29614FC88E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B5A6C-6888-4AAE-88EE-810688FE11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F783E-EF56-40F2-9946-924D9B947FA9}"/>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5" name="Footer Placeholder 4">
            <a:extLst>
              <a:ext uri="{FF2B5EF4-FFF2-40B4-BE49-F238E27FC236}">
                <a16:creationId xmlns:a16="http://schemas.microsoft.com/office/drawing/2014/main" id="{A0977BFF-8F40-46F2-B57A-031E7D18A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C684D-1A2E-4130-AA7E-0BB05B1E6BD9}"/>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152812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5842-4B09-407C-86D2-DFAE5F46CB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CADE03-2B42-4B3D-8EE7-29CF32BCA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A62BE8-E3D3-4B36-AFD6-D068CBBBAF55}"/>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5" name="Footer Placeholder 4">
            <a:extLst>
              <a:ext uri="{FF2B5EF4-FFF2-40B4-BE49-F238E27FC236}">
                <a16:creationId xmlns:a16="http://schemas.microsoft.com/office/drawing/2014/main" id="{D0A7EB7F-5297-443E-8966-31359A86D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64505-B202-497A-A56C-ED86902D9CFD}"/>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412218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B05E-6E60-496D-9480-58CA939E84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EC1F28-858E-48E5-BD5E-D82F7825FD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A71A77-464B-491F-999C-3465805A29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DF499A-5F1F-4C94-A358-3CC4CF482AE7}"/>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6" name="Footer Placeholder 5">
            <a:extLst>
              <a:ext uri="{FF2B5EF4-FFF2-40B4-BE49-F238E27FC236}">
                <a16:creationId xmlns:a16="http://schemas.microsoft.com/office/drawing/2014/main" id="{6C798B77-80C3-4B6E-A61A-3411651AC7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F3A87-DD1A-4083-A0DE-75F6DBCA8E6B}"/>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250686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3379-26A8-427A-9D73-D4F341FB9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A652FE-6D51-43F1-91E2-25AF043AE9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57B16E-9F47-47C9-8F7C-389DBB0C5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1D0006-335A-44C1-90F5-76F40E537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56A3D-D8DB-402E-BE5B-1D5EC7D215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CCC44A-9476-462E-814D-80F3F9B1EA9F}"/>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8" name="Footer Placeholder 7">
            <a:extLst>
              <a:ext uri="{FF2B5EF4-FFF2-40B4-BE49-F238E27FC236}">
                <a16:creationId xmlns:a16="http://schemas.microsoft.com/office/drawing/2014/main" id="{6C5BC8BF-A96A-488C-B1EF-48ECF43D0D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9B9891-9E62-44A1-8B72-41123AEC94BD}"/>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3621208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A2B7-F9B7-4BAC-B3E3-AF7B3ADF44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C8E003-E503-4FCA-98BC-157DC97F1E03}"/>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4" name="Footer Placeholder 3">
            <a:extLst>
              <a:ext uri="{FF2B5EF4-FFF2-40B4-BE49-F238E27FC236}">
                <a16:creationId xmlns:a16="http://schemas.microsoft.com/office/drawing/2014/main" id="{AB2A7323-5C75-486E-82BE-37D39A415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0B0A-9056-4B4E-8554-6721B194DC3D}"/>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359702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6287E-D341-462D-8E46-BCCBB64F0930}"/>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3" name="Footer Placeholder 2">
            <a:extLst>
              <a:ext uri="{FF2B5EF4-FFF2-40B4-BE49-F238E27FC236}">
                <a16:creationId xmlns:a16="http://schemas.microsoft.com/office/drawing/2014/main" id="{4C9295F0-F70D-448F-B438-1BDD559D2A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F44E0E-A115-4F40-8420-1C5993984A63}"/>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242543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35DE-CF77-41AC-8DD0-86E3F16C0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939CCE-4421-479D-8E82-BA4497F09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389FB8-ABC2-427E-AB50-D62F4B137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E9DE40-082C-491C-A8A0-A2EC3C420419}"/>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6" name="Footer Placeholder 5">
            <a:extLst>
              <a:ext uri="{FF2B5EF4-FFF2-40B4-BE49-F238E27FC236}">
                <a16:creationId xmlns:a16="http://schemas.microsoft.com/office/drawing/2014/main" id="{0898084F-D3EB-4DDA-A11D-3AE66CBC9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1979D-FABA-4B4B-B3DD-E463340E056A}"/>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301921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6BA5-5D4B-4883-9103-2145FC06B6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780546-8CEE-4636-987D-6775F5BAF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DC3951-DC46-41DC-9388-F2ED3FF4D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4A867B-4514-47FC-955C-D3B8956BD702}"/>
              </a:ext>
            </a:extLst>
          </p:cNvPr>
          <p:cNvSpPr>
            <a:spLocks noGrp="1"/>
          </p:cNvSpPr>
          <p:nvPr>
            <p:ph type="dt" sz="half" idx="10"/>
          </p:nvPr>
        </p:nvSpPr>
        <p:spPr/>
        <p:txBody>
          <a:bodyPr/>
          <a:lstStyle/>
          <a:p>
            <a:fld id="{B1F26B59-5E38-414E-A748-194EB90D58BE}" type="datetimeFigureOut">
              <a:rPr lang="en-US" smtClean="0"/>
              <a:t>2/22/2023</a:t>
            </a:fld>
            <a:endParaRPr lang="en-US"/>
          </a:p>
        </p:txBody>
      </p:sp>
      <p:sp>
        <p:nvSpPr>
          <p:cNvPr id="6" name="Footer Placeholder 5">
            <a:extLst>
              <a:ext uri="{FF2B5EF4-FFF2-40B4-BE49-F238E27FC236}">
                <a16:creationId xmlns:a16="http://schemas.microsoft.com/office/drawing/2014/main" id="{318D171F-7A34-4AD4-841E-7028B3E91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D56F1-21D7-4234-8153-ABA9DF9AB806}"/>
              </a:ext>
            </a:extLst>
          </p:cNvPr>
          <p:cNvSpPr>
            <a:spLocks noGrp="1"/>
          </p:cNvSpPr>
          <p:nvPr>
            <p:ph type="sldNum" sz="quarter" idx="12"/>
          </p:nvPr>
        </p:nvSpPr>
        <p:spPr/>
        <p:txBody>
          <a:bodyPr/>
          <a:lstStyle/>
          <a:p>
            <a:fld id="{88450DB7-33F5-4422-BE27-D0B78DF19689}" type="slidenum">
              <a:rPr lang="en-US" smtClean="0"/>
              <a:t>‹#›</a:t>
            </a:fld>
            <a:endParaRPr lang="en-US"/>
          </a:p>
        </p:txBody>
      </p:sp>
    </p:spTree>
    <p:extLst>
      <p:ext uri="{BB962C8B-B14F-4D97-AF65-F5344CB8AC3E}">
        <p14:creationId xmlns:p14="http://schemas.microsoft.com/office/powerpoint/2010/main" val="200907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48183-4320-4A9D-B57B-95AE15B81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00D1AB-F72F-478A-8097-BE535E1FE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F0647-03E2-40B5-BBAE-5F1983FEA1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26B59-5E38-414E-A748-194EB90D58BE}" type="datetimeFigureOut">
              <a:rPr lang="en-US" smtClean="0"/>
              <a:t>2/22/2023</a:t>
            </a:fld>
            <a:endParaRPr lang="en-US"/>
          </a:p>
        </p:txBody>
      </p:sp>
      <p:sp>
        <p:nvSpPr>
          <p:cNvPr id="5" name="Footer Placeholder 4">
            <a:extLst>
              <a:ext uri="{FF2B5EF4-FFF2-40B4-BE49-F238E27FC236}">
                <a16:creationId xmlns:a16="http://schemas.microsoft.com/office/drawing/2014/main" id="{3EACD1EB-4F11-4FEB-A454-D4A791C0C3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844747-AD51-4709-A3E9-0A367D3FB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50DB7-33F5-4422-BE27-D0B78DF19689}" type="slidenum">
              <a:rPr lang="en-US" smtClean="0"/>
              <a:t>‹#›</a:t>
            </a:fld>
            <a:endParaRPr lang="en-US"/>
          </a:p>
        </p:txBody>
      </p:sp>
    </p:spTree>
    <p:extLst>
      <p:ext uri="{BB962C8B-B14F-4D97-AF65-F5344CB8AC3E}">
        <p14:creationId xmlns:p14="http://schemas.microsoft.com/office/powerpoint/2010/main" val="4266421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mailto:IGS.Applications@dfa.arkansas.gov"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1.tmp"/></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18.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hyperlink" Target="mailto:Letha.Bell@dfa.arkansas.gov" TargetMode="External"/><Relationship Id="rId3" Type="http://schemas.openxmlformats.org/officeDocument/2006/relationships/slideLayout" Target="../slideLayouts/slideLayout2.xml"/><Relationship Id="rId7" Type="http://schemas.openxmlformats.org/officeDocument/2006/relationships/hyperlink" Target="mailto:kathleen.kenney@dfa.Arkansas.gov"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natyia.smith@dfa.Arkansas.gov" TargetMode="External"/><Relationship Id="rId5" Type="http://schemas.openxmlformats.org/officeDocument/2006/relationships/hyperlink" Target="mailto:tiffany.evans@dfa.Arkansas.gov" TargetMode="External"/><Relationship Id="rId10" Type="http://schemas.openxmlformats.org/officeDocument/2006/relationships/image" Target="../media/image2.png"/><Relationship Id="rId4" Type="http://schemas.openxmlformats.org/officeDocument/2006/relationships/hyperlink" Target="mailto:Desirae.walker@dfa.Arkansas.gov" TargetMode="External"/><Relationship Id="rId9" Type="http://schemas.openxmlformats.org/officeDocument/2006/relationships/hyperlink" Target="mailto:IGS-JAG@dfa.arkansas.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3" name="Rectangle 32">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5FA603E9-6305-481F-8DD3-F95DE4020F95}"/>
              </a:ext>
            </a:extLst>
          </p:cNvPr>
          <p:cNvSpPr>
            <a:spLocks noGrp="1"/>
          </p:cNvSpPr>
          <p:nvPr>
            <p:ph type="ctrTitle"/>
          </p:nvPr>
        </p:nvSpPr>
        <p:spPr>
          <a:xfrm>
            <a:off x="1991485" y="1600200"/>
            <a:ext cx="8201552" cy="2295748"/>
          </a:xfrm>
        </p:spPr>
        <p:txBody>
          <a:bodyPr anchor="b">
            <a:normAutofit/>
          </a:bodyPr>
          <a:lstStyle/>
          <a:p>
            <a:r>
              <a:rPr lang="en-US" sz="4800" dirty="0"/>
              <a:t>COSSAP-RSAT RFA </a:t>
            </a:r>
            <a:br>
              <a:rPr lang="en-US" sz="4800" dirty="0"/>
            </a:br>
            <a:r>
              <a:rPr lang="en-US" sz="4800" dirty="0"/>
              <a:t>(Request for Application)</a:t>
            </a:r>
          </a:p>
        </p:txBody>
      </p:sp>
      <p:pic>
        <p:nvPicPr>
          <p:cNvPr id="3" name="Audio 2">
            <a:hlinkClick r:id="" action="ppaction://media"/>
            <a:extLst>
              <a:ext uri="{FF2B5EF4-FFF2-40B4-BE49-F238E27FC236}">
                <a16:creationId xmlns:a16="http://schemas.microsoft.com/office/drawing/2014/main" id="{C65C3708-0FB7-4F49-8800-8F2334A66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5283872"/>
      </p:ext>
    </p:extLst>
  </p:cSld>
  <p:clrMapOvr>
    <a:masterClrMapping/>
  </p:clrMapOvr>
  <mc:AlternateContent xmlns:mc="http://schemas.openxmlformats.org/markup-compatibility/2006">
    <mc:Choice xmlns:p14="http://schemas.microsoft.com/office/powerpoint/2010/main" Requires="p14">
      <p:transition spd="slow" p14:dur="2000" advTm="19851"/>
    </mc:Choice>
    <mc:Fallback>
      <p:transition spd="slow" advTm="1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3" name="Rectangle 32">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6CA2F7EC-5284-487B-B0E2-821FFC3F2A72}"/>
              </a:ext>
            </a:extLst>
          </p:cNvPr>
          <p:cNvSpPr>
            <a:spLocks noGrp="1"/>
          </p:cNvSpPr>
          <p:nvPr>
            <p:ph type="title"/>
          </p:nvPr>
        </p:nvSpPr>
        <p:spPr>
          <a:xfrm>
            <a:off x="1191966" y="905011"/>
            <a:ext cx="3629555" cy="1889135"/>
          </a:xfrm>
        </p:spPr>
        <p:txBody>
          <a:bodyPr anchor="b">
            <a:normAutofit/>
          </a:bodyPr>
          <a:lstStyle/>
          <a:p>
            <a:r>
              <a:rPr lang="en-US" sz="4800"/>
              <a:t>Detailed Budget</a:t>
            </a:r>
            <a:endParaRPr lang="en-US" sz="4800" dirty="0"/>
          </a:p>
        </p:txBody>
      </p:sp>
      <p:pic>
        <p:nvPicPr>
          <p:cNvPr id="4" name="Picture 3">
            <a:extLst>
              <a:ext uri="{FF2B5EF4-FFF2-40B4-BE49-F238E27FC236}">
                <a16:creationId xmlns:a16="http://schemas.microsoft.com/office/drawing/2014/main" id="{87EDAFB8-C6EA-4142-A20C-AD024E4169A1}"/>
              </a:ext>
            </a:extLst>
          </p:cNvPr>
          <p:cNvPicPr>
            <a:picLocks noChangeAspect="1"/>
          </p:cNvPicPr>
          <p:nvPr/>
        </p:nvPicPr>
        <p:blipFill>
          <a:blip r:embed="rId5"/>
          <a:stretch>
            <a:fillRect/>
          </a:stretch>
        </p:blipFill>
        <p:spPr>
          <a:xfrm>
            <a:off x="4938059" y="954482"/>
            <a:ext cx="5017615" cy="4949034"/>
          </a:xfrm>
          <a:prstGeom prst="rect">
            <a:avLst/>
          </a:prstGeom>
        </p:spPr>
      </p:pic>
      <p:pic>
        <p:nvPicPr>
          <p:cNvPr id="6" name="Audio 5">
            <a:hlinkClick r:id="" action="ppaction://media"/>
            <a:extLst>
              <a:ext uri="{FF2B5EF4-FFF2-40B4-BE49-F238E27FC236}">
                <a16:creationId xmlns:a16="http://schemas.microsoft.com/office/drawing/2014/main" id="{1D2E0B1E-767F-4BBA-B4F5-52710C14FD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8282629"/>
      </p:ext>
    </p:extLst>
  </p:cSld>
  <p:clrMapOvr>
    <a:masterClrMapping/>
  </p:clrMapOvr>
  <mc:AlternateContent xmlns:mc="http://schemas.openxmlformats.org/markup-compatibility/2006">
    <mc:Choice xmlns:p14="http://schemas.microsoft.com/office/powerpoint/2010/main" Requires="p14">
      <p:transition spd="slow" p14:dur="2000" advTm="96209"/>
    </mc:Choice>
    <mc:Fallback>
      <p:transition spd="slow" advTm="9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B9384-D397-4929-B5B3-9ACA9906324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br>
              <a:rPr lang="en-US" sz="2600" kern="1200">
                <a:solidFill>
                  <a:srgbClr val="FFFFFF"/>
                </a:solidFill>
                <a:latin typeface="+mj-lt"/>
                <a:ea typeface="+mj-ea"/>
                <a:cs typeface="+mj-cs"/>
              </a:rPr>
            </a:br>
            <a:r>
              <a:rPr lang="en-US" sz="2600" kern="1200">
                <a:solidFill>
                  <a:srgbClr val="FFFFFF"/>
                </a:solidFill>
                <a:latin typeface="+mj-lt"/>
                <a:ea typeface="+mj-ea"/>
                <a:cs typeface="+mj-cs"/>
              </a:rPr>
              <a:t>Application</a:t>
            </a:r>
            <a:br>
              <a:rPr lang="en-US" sz="2600" kern="1200">
                <a:solidFill>
                  <a:srgbClr val="FFFFFF"/>
                </a:solidFill>
                <a:latin typeface="+mj-lt"/>
                <a:ea typeface="+mj-ea"/>
                <a:cs typeface="+mj-cs"/>
              </a:rPr>
            </a:br>
            <a:r>
              <a:rPr lang="en-US" sz="2600" kern="1200">
                <a:solidFill>
                  <a:srgbClr val="FFFFFF"/>
                </a:solidFill>
                <a:latin typeface="+mj-lt"/>
                <a:ea typeface="+mj-ea"/>
                <a:cs typeface="+mj-cs"/>
              </a:rPr>
              <a:t>Checklist</a:t>
            </a:r>
          </a:p>
        </p:txBody>
      </p:sp>
      <p:pic>
        <p:nvPicPr>
          <p:cNvPr id="9" name="Content Placeholder 8">
            <a:extLst>
              <a:ext uri="{FF2B5EF4-FFF2-40B4-BE49-F238E27FC236}">
                <a16:creationId xmlns:a16="http://schemas.microsoft.com/office/drawing/2014/main" id="{0C640CB5-309C-4E8D-AD0C-CDB89300E1A2}"/>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096000" y="1052556"/>
            <a:ext cx="3947327" cy="4930987"/>
          </a:xfrm>
          <a:prstGeom prst="rect">
            <a:avLst/>
          </a:prstGeom>
        </p:spPr>
      </p:pic>
      <p:pic>
        <p:nvPicPr>
          <p:cNvPr id="4" name="Audio 3">
            <a:hlinkClick r:id="" action="ppaction://media"/>
            <a:extLst>
              <a:ext uri="{FF2B5EF4-FFF2-40B4-BE49-F238E27FC236}">
                <a16:creationId xmlns:a16="http://schemas.microsoft.com/office/drawing/2014/main" id="{ED9A2621-6333-4201-935E-6A2785EDF9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1113970"/>
      </p:ext>
    </p:extLst>
  </p:cSld>
  <p:clrMapOvr>
    <a:masterClrMapping/>
  </p:clrMapOvr>
  <mc:AlternateContent xmlns:mc="http://schemas.openxmlformats.org/markup-compatibility/2006">
    <mc:Choice xmlns:p14="http://schemas.microsoft.com/office/powerpoint/2010/main" Requires="p14">
      <p:transition spd="slow" p14:dur="2000" advTm="32889"/>
    </mc:Choice>
    <mc:Fallback>
      <p:transition spd="slow" advTm="3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E7C257ED-A607-4882-8371-FAB97809EB14}"/>
              </a:ext>
            </a:extLst>
          </p:cNvPr>
          <p:cNvSpPr>
            <a:spLocks noGrp="1"/>
          </p:cNvSpPr>
          <p:nvPr>
            <p:ph type="ctrTitle"/>
          </p:nvPr>
        </p:nvSpPr>
        <p:spPr>
          <a:xfrm>
            <a:off x="1991485" y="1600200"/>
            <a:ext cx="8201552" cy="2295748"/>
          </a:xfrm>
        </p:spPr>
        <p:txBody>
          <a:bodyPr anchor="b">
            <a:normAutofit/>
          </a:bodyPr>
          <a:lstStyle/>
          <a:p>
            <a:r>
              <a:rPr lang="en-US" sz="4800"/>
              <a:t>Clearinghouse Submission</a:t>
            </a:r>
            <a:br>
              <a:rPr lang="en-US" sz="4800"/>
            </a:br>
            <a:endParaRPr lang="en-US" sz="4800"/>
          </a:p>
        </p:txBody>
      </p:sp>
      <p:sp>
        <p:nvSpPr>
          <p:cNvPr id="3" name="Subtitle 2">
            <a:extLst>
              <a:ext uri="{FF2B5EF4-FFF2-40B4-BE49-F238E27FC236}">
                <a16:creationId xmlns:a16="http://schemas.microsoft.com/office/drawing/2014/main" id="{8C5E2054-995F-4B23-A30B-7476F249E2C9}"/>
              </a:ext>
            </a:extLst>
          </p:cNvPr>
          <p:cNvSpPr>
            <a:spLocks noGrp="1"/>
          </p:cNvSpPr>
          <p:nvPr>
            <p:ph type="subTitle" idx="1"/>
          </p:nvPr>
        </p:nvSpPr>
        <p:spPr>
          <a:xfrm>
            <a:off x="1991485" y="4067661"/>
            <a:ext cx="8201552" cy="1118764"/>
          </a:xfrm>
        </p:spPr>
        <p:txBody>
          <a:bodyPr anchor="t">
            <a:normAutofit/>
          </a:bodyPr>
          <a:lstStyle/>
          <a:p>
            <a:r>
              <a:rPr lang="en-US" sz="2000" dirty="0">
                <a:solidFill>
                  <a:schemeClr val="tx1">
                    <a:alpha val="70000"/>
                  </a:schemeClr>
                </a:solidFill>
                <a:effectLst/>
                <a:latin typeface="Calibri" panose="020F0502020204030204" pitchFamily="34" charset="0"/>
                <a:ea typeface="Times New Roman" panose="02020603050405020304" pitchFamily="18" charset="0"/>
              </a:rPr>
              <a:t>Applications/Proposals must be submitted to the </a:t>
            </a:r>
            <a:r>
              <a:rPr lang="en-US" sz="2000" dirty="0">
                <a:solidFill>
                  <a:schemeClr val="tx1">
                    <a:alpha val="70000"/>
                  </a:schemeClr>
                </a:solidFill>
                <a:latin typeface="Calibri" panose="020F0502020204030204" pitchFamily="34" charset="0"/>
                <a:ea typeface="Times New Roman" panose="02020603050405020304" pitchFamily="18" charset="0"/>
              </a:rPr>
              <a:t>IGS-DFA JAG </a:t>
            </a:r>
            <a:r>
              <a:rPr lang="en-US" sz="2000" dirty="0">
                <a:solidFill>
                  <a:schemeClr val="tx1">
                    <a:alpha val="70000"/>
                  </a:schemeClr>
                </a:solidFill>
                <a:effectLst/>
                <a:latin typeface="Calibri" panose="020F0502020204030204" pitchFamily="34" charset="0"/>
                <a:ea typeface="Times New Roman" panose="02020603050405020304" pitchFamily="18" charset="0"/>
              </a:rPr>
              <a:t>email at </a:t>
            </a:r>
            <a:r>
              <a:rPr lang="en-US" sz="1800" u="sng" dirty="0">
                <a:solidFill>
                  <a:srgbClr val="0000FF"/>
                </a:solidFill>
                <a:effectLst/>
                <a:latin typeface="Calibri" panose="020F0502020204030204" pitchFamily="34" charset="0"/>
                <a:ea typeface="Times New Roman" panose="02020603050405020304" pitchFamily="18" charset="0"/>
                <a:cs typeface="Arial" panose="020B0604020202020204" pitchFamily="34" charset="0"/>
                <a:hlinkClick r:id="rId5"/>
              </a:rPr>
              <a:t>IGS.Applications@dfa.arkansas.gov</a:t>
            </a:r>
            <a:r>
              <a:rPr lang="en-US" sz="1800" u="sng" dirty="0">
                <a:solidFill>
                  <a:srgbClr val="0000FF"/>
                </a:solidFill>
                <a:latin typeface="Calibri" panose="020F0502020204030204" pitchFamily="34" charset="0"/>
                <a:ea typeface="Times New Roman" panose="02020603050405020304" pitchFamily="18" charset="0"/>
                <a:cs typeface="Arial" panose="020B0604020202020204" pitchFamily="34" charset="0"/>
              </a:rPr>
              <a:t>.</a:t>
            </a:r>
            <a:endParaRPr lang="en-US" sz="2000" dirty="0">
              <a:solidFill>
                <a:schemeClr val="tx1">
                  <a:alpha val="70000"/>
                </a:schemeClr>
              </a:solidFill>
              <a:effectLst/>
              <a:latin typeface="Times New Roman" panose="02020603050405020304" pitchFamily="18" charset="0"/>
              <a:ea typeface="Times New Roman" panose="02020603050405020304" pitchFamily="18" charset="0"/>
            </a:endParaRPr>
          </a:p>
          <a:p>
            <a:endParaRPr lang="en-US" sz="2000" dirty="0">
              <a:solidFill>
                <a:schemeClr val="tx1">
                  <a:alpha val="70000"/>
                </a:schemeClr>
              </a:solidFill>
            </a:endParaRPr>
          </a:p>
        </p:txBody>
      </p:sp>
      <p:pic>
        <p:nvPicPr>
          <p:cNvPr id="5" name="Audio 4">
            <a:hlinkClick r:id="" action="ppaction://media"/>
            <a:extLst>
              <a:ext uri="{FF2B5EF4-FFF2-40B4-BE49-F238E27FC236}">
                <a16:creationId xmlns:a16="http://schemas.microsoft.com/office/drawing/2014/main" id="{1603D21E-4133-4628-914B-F969EB30AF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9156284"/>
      </p:ext>
    </p:extLst>
  </p:cSld>
  <p:clrMapOvr>
    <a:masterClrMapping/>
  </p:clrMapOvr>
  <mc:AlternateContent xmlns:mc="http://schemas.openxmlformats.org/markup-compatibility/2006">
    <mc:Choice xmlns:p14="http://schemas.microsoft.com/office/powerpoint/2010/main" Requires="p14">
      <p:transition spd="slow" p14:dur="2000" advTm="35184"/>
    </mc:Choice>
    <mc:Fallback>
      <p:transition spd="slow" advTm="3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EB33E-5E04-472E-9674-9CEF29DB7E2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SF-424</a:t>
            </a:r>
          </a:p>
        </p:txBody>
      </p:sp>
      <p:pic>
        <p:nvPicPr>
          <p:cNvPr id="5" name="Content Placeholder 4" descr="Timeline&#10;&#10;Description automatically generated">
            <a:extLst>
              <a:ext uri="{FF2B5EF4-FFF2-40B4-BE49-F238E27FC236}">
                <a16:creationId xmlns:a16="http://schemas.microsoft.com/office/drawing/2014/main" id="{1C1E023D-8944-48F9-9376-D4ECCD71B6C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01002" y="1675227"/>
            <a:ext cx="3789996" cy="4394199"/>
          </a:xfrm>
          <a:prstGeom prst="rect">
            <a:avLst/>
          </a:prstGeom>
        </p:spPr>
      </p:pic>
      <p:pic>
        <p:nvPicPr>
          <p:cNvPr id="3" name="Audio 2">
            <a:hlinkClick r:id="" action="ppaction://media"/>
            <a:extLst>
              <a:ext uri="{FF2B5EF4-FFF2-40B4-BE49-F238E27FC236}">
                <a16:creationId xmlns:a16="http://schemas.microsoft.com/office/drawing/2014/main" id="{F05F3324-8C6E-437B-91A3-FD7D98E9C4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0374580"/>
      </p:ext>
    </p:extLst>
  </p:cSld>
  <p:clrMapOvr>
    <a:masterClrMapping/>
  </p:clrMapOvr>
  <mc:AlternateContent xmlns:mc="http://schemas.openxmlformats.org/markup-compatibility/2006">
    <mc:Choice xmlns:p14="http://schemas.microsoft.com/office/powerpoint/2010/main" Requires="p14">
      <p:transition spd="slow" p14:dur="2000" advTm="26341"/>
    </mc:Choice>
    <mc:Fallback>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896A4A-3231-484B-A0BE-0D2A460103F8}"/>
              </a:ext>
            </a:extLst>
          </p:cNvPr>
          <p:cNvSpPr>
            <a:spLocks noGrp="1"/>
          </p:cNvSpPr>
          <p:nvPr>
            <p:ph type="title"/>
          </p:nvPr>
        </p:nvSpPr>
        <p:spPr>
          <a:xfrm>
            <a:off x="838201" y="624568"/>
            <a:ext cx="3351755" cy="5412920"/>
          </a:xfrm>
        </p:spPr>
        <p:txBody>
          <a:bodyPr>
            <a:normAutofit/>
          </a:bodyPr>
          <a:lstStyle/>
          <a:p>
            <a:r>
              <a:rPr lang="en-US" sz="4000">
                <a:solidFill>
                  <a:schemeClr val="bg1"/>
                </a:solidFill>
              </a:rPr>
              <a:t>Subaward Requirements</a:t>
            </a:r>
          </a:p>
        </p:txBody>
      </p:sp>
      <p:graphicFrame>
        <p:nvGraphicFramePr>
          <p:cNvPr id="22" name="Content Placeholder 2">
            <a:extLst>
              <a:ext uri="{FF2B5EF4-FFF2-40B4-BE49-F238E27FC236}">
                <a16:creationId xmlns:a16="http://schemas.microsoft.com/office/drawing/2014/main" id="{7135F859-A719-6C7A-8571-A3F26C165D25}"/>
              </a:ext>
            </a:extLst>
          </p:cNvPr>
          <p:cNvGraphicFramePr>
            <a:graphicFrameLocks noGrp="1"/>
          </p:cNvGraphicFramePr>
          <p:nvPr>
            <p:ph idx="1"/>
            <p:extLst>
              <p:ext uri="{D42A27DB-BD31-4B8C-83A1-F6EECF244321}">
                <p14:modId xmlns:p14="http://schemas.microsoft.com/office/powerpoint/2010/main" val="1013273376"/>
              </p:ext>
            </p:extLst>
          </p:nvPr>
        </p:nvGraphicFramePr>
        <p:xfrm>
          <a:off x="5392455" y="623888"/>
          <a:ext cx="5961345" cy="541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DD0595DE-0DD9-45E0-8A59-0BD19E0E7F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6942999"/>
      </p:ext>
    </p:extLst>
  </p:cSld>
  <p:clrMapOvr>
    <a:masterClrMapping/>
  </p:clrMapOvr>
  <mc:AlternateContent xmlns:mc="http://schemas.openxmlformats.org/markup-compatibility/2006">
    <mc:Choice xmlns:p14="http://schemas.microsoft.com/office/powerpoint/2010/main" Requires="p14">
      <p:transition spd="slow" p14:dur="2000" advTm="104430"/>
    </mc:Choice>
    <mc:Fallback>
      <p:transition spd="slow" advTm="10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F1B4CDC-77D4-E93D-B7DA-EBBB1F909639}"/>
              </a:ext>
            </a:extLst>
          </p:cNvPr>
          <p:cNvPicPr>
            <a:picLocks noChangeAspect="1"/>
          </p:cNvPicPr>
          <p:nvPr/>
        </p:nvPicPr>
        <p:blipFill rotWithShape="1">
          <a:blip r:embed="rId4">
            <a:duotone>
              <a:prstClr val="black"/>
              <a:schemeClr val="tx2">
                <a:tint val="45000"/>
                <a:satMod val="400000"/>
              </a:schemeClr>
            </a:duotone>
          </a:blip>
          <a:srcRect t="15730"/>
          <a:stretch/>
        </p:blipFill>
        <p:spPr>
          <a:xfrm>
            <a:off x="20" y="10"/>
            <a:ext cx="12191980" cy="6857990"/>
          </a:xfrm>
          <a:prstGeom prst="rect">
            <a:avLst/>
          </a:prstGeom>
        </p:spPr>
      </p:pic>
      <p:sp>
        <p:nvSpPr>
          <p:cNvPr id="42" name="Rectangle 41">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A647ED75-D300-4215-A3E7-F2E0D5FCC09A}"/>
              </a:ext>
            </a:extLst>
          </p:cNvPr>
          <p:cNvSpPr>
            <a:spLocks noGrp="1"/>
          </p:cNvSpPr>
          <p:nvPr>
            <p:ph type="title"/>
          </p:nvPr>
        </p:nvSpPr>
        <p:spPr>
          <a:xfrm>
            <a:off x="4050889" y="365758"/>
            <a:ext cx="6784259" cy="1828800"/>
          </a:xfrm>
        </p:spPr>
        <p:txBody>
          <a:bodyPr>
            <a:normAutofit/>
          </a:bodyPr>
          <a:lstStyle/>
          <a:p>
            <a:r>
              <a:rPr lang="en-US" sz="4800">
                <a:solidFill>
                  <a:schemeClr val="tx1">
                    <a:lumMod val="85000"/>
                    <a:lumOff val="15000"/>
                  </a:schemeClr>
                </a:solidFill>
              </a:rPr>
              <a:t>Program Requirements</a:t>
            </a:r>
          </a:p>
        </p:txBody>
      </p:sp>
      <p:sp>
        <p:nvSpPr>
          <p:cNvPr id="44" name="Rectangle 43">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2" name="Content Placeholder 2">
            <a:extLst>
              <a:ext uri="{FF2B5EF4-FFF2-40B4-BE49-F238E27FC236}">
                <a16:creationId xmlns:a16="http://schemas.microsoft.com/office/drawing/2014/main" id="{EA5BD853-9C50-947D-4859-2F66441C5B8E}"/>
              </a:ext>
            </a:extLst>
          </p:cNvPr>
          <p:cNvGraphicFramePr/>
          <p:nvPr>
            <p:extLst>
              <p:ext uri="{D42A27DB-BD31-4B8C-83A1-F6EECF244321}">
                <p14:modId xmlns:p14="http://schemas.microsoft.com/office/powerpoint/2010/main" val="526266348"/>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8D84586-4AD4-4502-9855-200A5BA99D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92931"/>
      </p:ext>
    </p:extLst>
  </p:cSld>
  <p:clrMapOvr>
    <a:masterClrMapping/>
  </p:clrMapOvr>
  <mc:AlternateContent xmlns:mc="http://schemas.openxmlformats.org/markup-compatibility/2006">
    <mc:Choice xmlns:p14="http://schemas.microsoft.com/office/powerpoint/2010/main" Requires="p14">
      <p:transition spd="slow" p14:dur="2000" advTm="53090"/>
    </mc:Choice>
    <mc:Fallback>
      <p:transition spd="slow" advTm="5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C4408-9DE8-40BA-84F3-BDCA6EBC4678}"/>
              </a:ext>
            </a:extLst>
          </p:cNvPr>
          <p:cNvSpPr>
            <a:spLocks noGrp="1"/>
          </p:cNvSpPr>
          <p:nvPr>
            <p:ph type="title"/>
          </p:nvPr>
        </p:nvSpPr>
        <p:spPr>
          <a:xfrm>
            <a:off x="838200" y="894027"/>
            <a:ext cx="3494362" cy="4782873"/>
          </a:xfrm>
        </p:spPr>
        <p:txBody>
          <a:bodyPr>
            <a:normAutofit/>
          </a:bodyPr>
          <a:lstStyle/>
          <a:p>
            <a:pPr algn="r"/>
            <a:r>
              <a:rPr lang="en-US" dirty="0"/>
              <a:t>Timeline</a:t>
            </a:r>
          </a:p>
        </p:txBody>
      </p:sp>
      <p:cxnSp>
        <p:nvCxnSpPr>
          <p:cNvPr id="29" name="Straight Connector 2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AEDBBF-9F7C-41A6-896E-361123BDFE92}"/>
              </a:ext>
            </a:extLst>
          </p:cNvPr>
          <p:cNvSpPr>
            <a:spLocks noGrp="1"/>
          </p:cNvSpPr>
          <p:nvPr>
            <p:ph idx="1"/>
          </p:nvPr>
        </p:nvSpPr>
        <p:spPr>
          <a:xfrm>
            <a:off x="4769970" y="894027"/>
            <a:ext cx="6888629" cy="4782873"/>
          </a:xfrm>
        </p:spPr>
        <p:txBody>
          <a:bodyPr anchor="ctr">
            <a:normAutofit/>
          </a:bodyPr>
          <a:lstStyle/>
          <a:p>
            <a:r>
              <a:rPr lang="en-US" sz="2400" b="1" dirty="0"/>
              <a:t>Release Date</a:t>
            </a:r>
            <a:r>
              <a:rPr lang="en-US" sz="2400" dirty="0"/>
              <a:t>: Wednesday, February 22, 2023</a:t>
            </a:r>
          </a:p>
          <a:p>
            <a:r>
              <a:rPr lang="en-US" sz="2400" b="1" dirty="0"/>
              <a:t>RFP/RFA Due Date</a:t>
            </a:r>
            <a:r>
              <a:rPr lang="en-US" sz="2400" dirty="0"/>
              <a:t>: Wednesday, March 15, 2023</a:t>
            </a:r>
          </a:p>
          <a:p>
            <a:r>
              <a:rPr lang="en-US" sz="2400" b="1" dirty="0"/>
              <a:t>RFA Technical Assistance Workshop</a:t>
            </a:r>
            <a:r>
              <a:rPr lang="en-US" sz="2400" dirty="0"/>
              <a:t>: PowerPoint Presentation Voiceover/Audio</a:t>
            </a:r>
          </a:p>
          <a:p>
            <a:r>
              <a:rPr lang="en-US" sz="2400" b="1" dirty="0"/>
              <a:t>Project Period</a:t>
            </a:r>
            <a:r>
              <a:rPr lang="en-US" sz="2400" dirty="0"/>
              <a:t>: April 1, 2023 to September 30, 2023</a:t>
            </a:r>
          </a:p>
        </p:txBody>
      </p:sp>
      <p:pic>
        <p:nvPicPr>
          <p:cNvPr id="4" name="Audio 3">
            <a:hlinkClick r:id="" action="ppaction://media"/>
            <a:extLst>
              <a:ext uri="{FF2B5EF4-FFF2-40B4-BE49-F238E27FC236}">
                <a16:creationId xmlns:a16="http://schemas.microsoft.com/office/drawing/2014/main" id="{1FD9D0CD-D4C2-4ECB-BF57-6D7925A0D1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7991899"/>
      </p:ext>
    </p:extLst>
  </p:cSld>
  <p:clrMapOvr>
    <a:masterClrMapping/>
  </p:clrMapOvr>
  <mc:AlternateContent xmlns:mc="http://schemas.openxmlformats.org/markup-compatibility/2006">
    <mc:Choice xmlns:p14="http://schemas.microsoft.com/office/powerpoint/2010/main" Requires="p14">
      <p:transition spd="slow" p14:dur="2000" advTm="23369"/>
    </mc:Choice>
    <mc:Fallback>
      <p:transition spd="slow" advTm="2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everal hands raised and ready to answer a question">
            <a:extLst>
              <a:ext uri="{FF2B5EF4-FFF2-40B4-BE49-F238E27FC236}">
                <a16:creationId xmlns:a16="http://schemas.microsoft.com/office/drawing/2014/main" id="{D807ED06-6F88-465D-91E4-47FFD06214F7}"/>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3115" r="-1" b="12593"/>
          <a:stretch/>
        </p:blipFill>
        <p:spPr>
          <a:xfrm>
            <a:off x="20" y="10"/>
            <a:ext cx="12188930" cy="6857990"/>
          </a:xfrm>
          <a:prstGeom prst="rect">
            <a:avLst/>
          </a:prstGeom>
        </p:spPr>
      </p:pic>
      <p:sp>
        <p:nvSpPr>
          <p:cNvPr id="2" name="Title 1">
            <a:extLst>
              <a:ext uri="{FF2B5EF4-FFF2-40B4-BE49-F238E27FC236}">
                <a16:creationId xmlns:a16="http://schemas.microsoft.com/office/drawing/2014/main" id="{6983951F-7663-42B6-8392-C530858B3CB5}"/>
              </a:ext>
            </a:extLst>
          </p:cNvPr>
          <p:cNvSpPr>
            <a:spLocks noGrp="1"/>
          </p:cNvSpPr>
          <p:nvPr>
            <p:ph type="ctrTitle"/>
          </p:nvPr>
        </p:nvSpPr>
        <p:spPr>
          <a:xfrm>
            <a:off x="1524000" y="1122363"/>
            <a:ext cx="9144000" cy="3063240"/>
          </a:xfrm>
        </p:spPr>
        <p:txBody>
          <a:bodyPr>
            <a:normAutofit/>
          </a:bodyPr>
          <a:lstStyle/>
          <a:p>
            <a:r>
              <a:rPr lang="en-US" sz="6600">
                <a:solidFill>
                  <a:srgbClr val="FFFFFF"/>
                </a:solidFill>
              </a:rPr>
              <a:t>QUESTIONS?</a:t>
            </a:r>
          </a:p>
        </p:txBody>
      </p:sp>
      <p:sp>
        <p:nvSpPr>
          <p:cNvPr id="4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4457AFE0-FD90-4F69-8F41-743AEBC8C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5968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2231"/>
    </mc:Choice>
    <mc:Fallback>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0">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2">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7901A-9642-42E8-8E04-61D7D8084616}"/>
              </a:ext>
            </a:extLst>
          </p:cNvPr>
          <p:cNvSpPr>
            <a:spLocks noGrp="1"/>
          </p:cNvSpPr>
          <p:nvPr>
            <p:ph type="title"/>
          </p:nvPr>
        </p:nvSpPr>
        <p:spPr>
          <a:xfrm>
            <a:off x="838200" y="631825"/>
            <a:ext cx="10515600" cy="1325563"/>
          </a:xfrm>
        </p:spPr>
        <p:txBody>
          <a:bodyPr>
            <a:normAutofit/>
          </a:bodyPr>
          <a:lstStyle/>
          <a:p>
            <a:r>
              <a:rPr lang="en-US" sz="4400" dirty="0"/>
              <a:t>DFA-IGS Staff </a:t>
            </a:r>
            <a:r>
              <a:rPr lang="en-US" dirty="0"/>
              <a:t>Contact Information</a:t>
            </a:r>
          </a:p>
        </p:txBody>
      </p:sp>
      <p:sp>
        <p:nvSpPr>
          <p:cNvPr id="3" name="Content Placeholder 2">
            <a:extLst>
              <a:ext uri="{FF2B5EF4-FFF2-40B4-BE49-F238E27FC236}">
                <a16:creationId xmlns:a16="http://schemas.microsoft.com/office/drawing/2014/main" id="{8858858D-1E5C-4D08-8620-4CDE0083DBA7}"/>
              </a:ext>
            </a:extLst>
          </p:cNvPr>
          <p:cNvSpPr>
            <a:spLocks noGrp="1"/>
          </p:cNvSpPr>
          <p:nvPr>
            <p:ph idx="1"/>
          </p:nvPr>
        </p:nvSpPr>
        <p:spPr>
          <a:xfrm>
            <a:off x="838200" y="1800520"/>
            <a:ext cx="10515600" cy="4028630"/>
          </a:xfrm>
        </p:spPr>
        <p:txBody>
          <a:bodyPr>
            <a:normAutofit fontScale="70000" lnSpcReduction="20000"/>
          </a:bodyPr>
          <a:lstStyle/>
          <a:p>
            <a:pPr marL="173038" lvl="1" indent="0">
              <a:buClr>
                <a:srgbClr val="FF629E"/>
              </a:buClr>
              <a:buNone/>
            </a:pPr>
            <a:endParaRPr lang="en-US" sz="1400" b="1" dirty="0"/>
          </a:p>
          <a:p>
            <a:pPr marL="346075" lvl="1" indent="0">
              <a:lnSpc>
                <a:spcPct val="120000"/>
              </a:lnSpc>
              <a:spcBef>
                <a:spcPts val="0"/>
              </a:spcBef>
              <a:buClr>
                <a:srgbClr val="FF629E"/>
              </a:buClr>
              <a:buNone/>
            </a:pPr>
            <a:r>
              <a:rPr lang="en-US" sz="1400" dirty="0"/>
              <a:t>Desirae’ Walker, Program Coordinator </a:t>
            </a:r>
          </a:p>
          <a:p>
            <a:pPr marL="346075" lvl="1" indent="0">
              <a:lnSpc>
                <a:spcPct val="120000"/>
              </a:lnSpc>
              <a:spcBef>
                <a:spcPts val="0"/>
              </a:spcBef>
              <a:buClr>
                <a:srgbClr val="FF629E"/>
              </a:buClr>
              <a:buNone/>
            </a:pPr>
            <a:r>
              <a:rPr lang="en-US" sz="1400" dirty="0">
                <a:hlinkClick r:id="rId4"/>
              </a:rPr>
              <a:t>Desirae.walker@dfa.Arkansas.gov</a:t>
            </a:r>
            <a:r>
              <a:rPr lang="en-US" sz="1400" dirty="0"/>
              <a:t> </a:t>
            </a:r>
          </a:p>
          <a:p>
            <a:pPr marL="346075" lvl="1" indent="0">
              <a:lnSpc>
                <a:spcPct val="120000"/>
              </a:lnSpc>
              <a:spcBef>
                <a:spcPts val="0"/>
              </a:spcBef>
              <a:buClr>
                <a:srgbClr val="FF629E"/>
              </a:buClr>
              <a:buNone/>
            </a:pPr>
            <a:r>
              <a:rPr lang="en-US" sz="1400" dirty="0"/>
              <a:t>501-682-5022                            </a:t>
            </a:r>
          </a:p>
          <a:p>
            <a:pPr marL="346075" lvl="1" indent="0">
              <a:buClr>
                <a:srgbClr val="FF629E"/>
              </a:buClr>
              <a:buNone/>
            </a:pPr>
            <a:endParaRPr lang="en-US" sz="1400" dirty="0"/>
          </a:p>
          <a:p>
            <a:pPr marL="346075" lvl="1" indent="0">
              <a:buClr>
                <a:srgbClr val="FF629E"/>
              </a:buClr>
              <a:buNone/>
            </a:pPr>
            <a:r>
              <a:rPr lang="en-US" sz="1400" dirty="0"/>
              <a:t>Tiffany Evans, Grants Analyst</a:t>
            </a:r>
          </a:p>
          <a:p>
            <a:pPr marL="346075" lvl="1" indent="0">
              <a:buClr>
                <a:srgbClr val="FF629E"/>
              </a:buClr>
              <a:buNone/>
            </a:pPr>
            <a:r>
              <a:rPr lang="en-US" sz="1400" dirty="0">
                <a:hlinkClick r:id="rId5"/>
              </a:rPr>
              <a:t>tiffany.evans@dfa.Arkansas.gov</a:t>
            </a:r>
            <a:endParaRPr lang="en-US" sz="1400" dirty="0"/>
          </a:p>
          <a:p>
            <a:pPr marL="346075" lvl="1" indent="0">
              <a:buClr>
                <a:srgbClr val="FF629E"/>
              </a:buClr>
              <a:buNone/>
            </a:pPr>
            <a:r>
              <a:rPr lang="en-US" sz="1400" dirty="0"/>
              <a:t>501-683-1743</a:t>
            </a:r>
          </a:p>
          <a:p>
            <a:pPr marL="346075" lvl="1" indent="0">
              <a:buClr>
                <a:srgbClr val="FF629E"/>
              </a:buClr>
              <a:buNone/>
            </a:pPr>
            <a:endParaRPr lang="en-US" sz="1400" dirty="0"/>
          </a:p>
          <a:p>
            <a:pPr marL="346075" lvl="1" indent="0">
              <a:buClr>
                <a:srgbClr val="FF629E"/>
              </a:buClr>
              <a:buNone/>
            </a:pPr>
            <a:r>
              <a:rPr lang="en-US" sz="1400" dirty="0"/>
              <a:t>Natyia Smith, Grants Analyst</a:t>
            </a:r>
          </a:p>
          <a:p>
            <a:pPr marL="346075" lvl="1" indent="0">
              <a:buClr>
                <a:srgbClr val="FF629E"/>
              </a:buClr>
              <a:buNone/>
            </a:pPr>
            <a:r>
              <a:rPr lang="en-US" sz="1400" dirty="0">
                <a:hlinkClick r:id="rId6"/>
              </a:rPr>
              <a:t>natyia.smith@dfa.Arkansas.gov</a:t>
            </a:r>
            <a:endParaRPr lang="en-US" sz="1400" dirty="0"/>
          </a:p>
          <a:p>
            <a:pPr marL="346075" lvl="1" indent="0">
              <a:buClr>
                <a:srgbClr val="FF629E"/>
              </a:buClr>
              <a:buNone/>
            </a:pPr>
            <a:r>
              <a:rPr lang="en-US" sz="1400" dirty="0"/>
              <a:t>501-682-4798</a:t>
            </a:r>
          </a:p>
          <a:p>
            <a:pPr marL="346075" lvl="1" indent="0">
              <a:buClr>
                <a:srgbClr val="FF629E"/>
              </a:buClr>
              <a:buNone/>
            </a:pPr>
            <a:r>
              <a:rPr lang="en-US" sz="1400" dirty="0"/>
              <a:t> </a:t>
            </a:r>
          </a:p>
          <a:p>
            <a:pPr marL="346075" lvl="1" indent="0">
              <a:buClr>
                <a:srgbClr val="FF629E"/>
              </a:buClr>
              <a:buNone/>
            </a:pPr>
            <a:r>
              <a:rPr lang="en-US" sz="1400" dirty="0"/>
              <a:t>Kathleen Kenney, Fiscal Support Specialist</a:t>
            </a:r>
          </a:p>
          <a:p>
            <a:pPr marL="346075" lvl="1" indent="0">
              <a:buClr>
                <a:srgbClr val="FF629E"/>
              </a:buClr>
              <a:buNone/>
            </a:pPr>
            <a:r>
              <a:rPr lang="en-US" sz="1400" dirty="0">
                <a:hlinkClick r:id="rId7"/>
              </a:rPr>
              <a:t>kathleen.kenney@dfa.Arkansas.gov</a:t>
            </a:r>
            <a:r>
              <a:rPr lang="en-US" sz="1400" dirty="0"/>
              <a:t> </a:t>
            </a:r>
          </a:p>
          <a:p>
            <a:pPr marL="346075" lvl="1" indent="0">
              <a:buClr>
                <a:srgbClr val="FF629E"/>
              </a:buClr>
              <a:buNone/>
            </a:pPr>
            <a:r>
              <a:rPr lang="en-US" sz="1400" dirty="0"/>
              <a:t>501-682-5254</a:t>
            </a:r>
          </a:p>
          <a:p>
            <a:pPr marL="346075" lvl="1" indent="0">
              <a:buClr>
                <a:srgbClr val="FF629E"/>
              </a:buClr>
              <a:buNone/>
            </a:pPr>
            <a:endParaRPr lang="en-US" sz="1400" dirty="0"/>
          </a:p>
          <a:p>
            <a:pPr marL="346075" lvl="1" indent="0">
              <a:buClr>
                <a:srgbClr val="FF629E"/>
              </a:buClr>
              <a:buNone/>
            </a:pPr>
            <a:r>
              <a:rPr lang="en-US" sz="1400" dirty="0"/>
              <a:t>Letha Bell, Assistant Administrator</a:t>
            </a:r>
          </a:p>
          <a:p>
            <a:pPr marL="346075" lvl="1" indent="0">
              <a:buClr>
                <a:srgbClr val="FF629E"/>
              </a:buClr>
              <a:buNone/>
            </a:pPr>
            <a:r>
              <a:rPr lang="en-US" sz="1400" dirty="0">
                <a:hlinkClick r:id="rId8"/>
              </a:rPr>
              <a:t>Letha.Bell@dfa.arkansas.gov</a:t>
            </a:r>
            <a:r>
              <a:rPr lang="en-US" sz="1400" dirty="0"/>
              <a:t> </a:t>
            </a:r>
          </a:p>
          <a:p>
            <a:pPr marL="346075" lvl="1" indent="0">
              <a:buClr>
                <a:srgbClr val="FF629E"/>
              </a:buClr>
              <a:buNone/>
            </a:pPr>
            <a:r>
              <a:rPr lang="en-US" sz="1400" dirty="0"/>
              <a:t>501-682-1468</a:t>
            </a:r>
          </a:p>
          <a:p>
            <a:pPr marL="173038" indent="0">
              <a:lnSpc>
                <a:spcPct val="120000"/>
              </a:lnSpc>
              <a:spcBef>
                <a:spcPts val="0"/>
              </a:spcBef>
              <a:buClr>
                <a:srgbClr val="FF629E"/>
              </a:buClr>
              <a:buNone/>
            </a:pPr>
            <a:endParaRPr lang="en-US" sz="1400" dirty="0"/>
          </a:p>
          <a:p>
            <a:pPr marL="173038" indent="0">
              <a:lnSpc>
                <a:spcPct val="120000"/>
              </a:lnSpc>
              <a:spcBef>
                <a:spcPts val="0"/>
              </a:spcBef>
              <a:buClr>
                <a:srgbClr val="FF629E"/>
              </a:buClr>
              <a:buNone/>
            </a:pPr>
            <a:r>
              <a:rPr lang="en-US" sz="1400" dirty="0"/>
              <a:t>Email: </a:t>
            </a:r>
            <a:r>
              <a:rPr lang="en-US" sz="1400" b="1" u="sng" dirty="0">
                <a:hlinkClick r:id="rId9">
                  <a:extLst>
                    <a:ext uri="{A12FA001-AC4F-418D-AE19-62706E023703}">
                      <ahyp:hlinkClr xmlns:ahyp="http://schemas.microsoft.com/office/drawing/2018/hyperlinkcolor" val="tx"/>
                    </a:ext>
                  </a:extLst>
                </a:hlinkClick>
              </a:rPr>
              <a:t>IGS.JAG@dfa.arkansas.gov</a:t>
            </a:r>
            <a:r>
              <a:rPr lang="en-US" sz="1400" b="1" dirty="0"/>
              <a:t> </a:t>
            </a:r>
          </a:p>
          <a:p>
            <a:pPr marL="173038" indent="0">
              <a:lnSpc>
                <a:spcPct val="120000"/>
              </a:lnSpc>
              <a:spcBef>
                <a:spcPts val="0"/>
              </a:spcBef>
              <a:buClr>
                <a:srgbClr val="FF629E"/>
              </a:buClr>
              <a:buNone/>
            </a:pPr>
            <a:r>
              <a:rPr lang="en-US" sz="1400" dirty="0"/>
              <a:t>Phone: 501-682-1074</a:t>
            </a:r>
            <a:endParaRPr lang="en-US" sz="1400" b="1" dirty="0"/>
          </a:p>
          <a:p>
            <a:endParaRPr lang="en-US" sz="1000" dirty="0"/>
          </a:p>
        </p:txBody>
      </p:sp>
      <p:pic>
        <p:nvPicPr>
          <p:cNvPr id="4" name="Audio 3">
            <a:hlinkClick r:id="" action="ppaction://media"/>
            <a:extLst>
              <a:ext uri="{FF2B5EF4-FFF2-40B4-BE49-F238E27FC236}">
                <a16:creationId xmlns:a16="http://schemas.microsoft.com/office/drawing/2014/main" id="{0A000DC6-0203-4D0A-9EA7-597C8E121A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2020693"/>
      </p:ext>
    </p:extLst>
  </p:cSld>
  <p:clrMapOvr>
    <a:masterClrMapping/>
  </p:clrMapOvr>
  <mc:AlternateContent xmlns:mc="http://schemas.openxmlformats.org/markup-compatibility/2006">
    <mc:Choice xmlns:p14="http://schemas.microsoft.com/office/powerpoint/2010/main" Requires="p14">
      <p:transition spd="slow" p14:dur="2000" advTm="59462"/>
    </mc:Choice>
    <mc:Fallback>
      <p:transition spd="slow" advTm="5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2">
            <a:extLst>
              <a:ext uri="{FF2B5EF4-FFF2-40B4-BE49-F238E27FC236}">
                <a16:creationId xmlns:a16="http://schemas.microsoft.com/office/drawing/2014/main" id="{C7465CB2-E160-4D8E-B8B3-B7AFCAFC5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F79C704-FD27-4BBA-A751-4A80EDB173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7" name="Rectangle 26">
            <a:extLst>
              <a:ext uri="{FF2B5EF4-FFF2-40B4-BE49-F238E27FC236}">
                <a16:creationId xmlns:a16="http://schemas.microsoft.com/office/drawing/2014/main" id="{1A8FFABF-F1A6-4C80-A0A6-29F3162FE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28">
            <a:extLst>
              <a:ext uri="{FF2B5EF4-FFF2-40B4-BE49-F238E27FC236}">
                <a16:creationId xmlns:a16="http://schemas.microsoft.com/office/drawing/2014/main" id="{ED4C1E4B-EA97-41D4-855C-680107905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C668EAC2-4AEC-4ADC-8F8F-40C3A493E848}"/>
              </a:ext>
            </a:extLst>
          </p:cNvPr>
          <p:cNvSpPr>
            <a:spLocks noGrp="1"/>
          </p:cNvSpPr>
          <p:nvPr>
            <p:ph type="title"/>
          </p:nvPr>
        </p:nvSpPr>
        <p:spPr>
          <a:xfrm>
            <a:off x="1357793" y="1468583"/>
            <a:ext cx="4074820" cy="3900512"/>
          </a:xfrm>
        </p:spPr>
        <p:txBody>
          <a:bodyPr anchor="t">
            <a:normAutofit/>
          </a:bodyPr>
          <a:lstStyle/>
          <a:p>
            <a:r>
              <a:rPr lang="en-US" sz="4800"/>
              <a:t>Overview</a:t>
            </a:r>
          </a:p>
        </p:txBody>
      </p:sp>
      <p:sp>
        <p:nvSpPr>
          <p:cNvPr id="3" name="Content Placeholder 2">
            <a:extLst>
              <a:ext uri="{FF2B5EF4-FFF2-40B4-BE49-F238E27FC236}">
                <a16:creationId xmlns:a16="http://schemas.microsoft.com/office/drawing/2014/main" id="{41DA7BA9-1FF3-4199-8436-D1D2FC69D3F6}"/>
              </a:ext>
            </a:extLst>
          </p:cNvPr>
          <p:cNvSpPr>
            <a:spLocks noGrp="1"/>
          </p:cNvSpPr>
          <p:nvPr>
            <p:ph idx="1"/>
          </p:nvPr>
        </p:nvSpPr>
        <p:spPr>
          <a:xfrm>
            <a:off x="5794563" y="1468583"/>
            <a:ext cx="5025928" cy="3911679"/>
          </a:xfrm>
        </p:spPr>
        <p:txBody>
          <a:bodyPr anchor="b">
            <a:normAutofit/>
          </a:bodyPr>
          <a:lstStyle/>
          <a:p>
            <a:r>
              <a:rPr lang="en-US" sz="1800"/>
              <a:t>UEIs &amp; SAM</a:t>
            </a:r>
          </a:p>
          <a:p>
            <a:r>
              <a:rPr lang="en-US" sz="1800"/>
              <a:t>RFA Application</a:t>
            </a:r>
          </a:p>
          <a:p>
            <a:r>
              <a:rPr lang="en-US" sz="1800"/>
              <a:t>Subaward Requirements</a:t>
            </a:r>
          </a:p>
          <a:p>
            <a:r>
              <a:rPr lang="en-US" sz="1800"/>
              <a:t>Program Requirements</a:t>
            </a:r>
          </a:p>
          <a:p>
            <a:r>
              <a:rPr lang="en-US" sz="1800"/>
              <a:t>Timeline</a:t>
            </a:r>
          </a:p>
          <a:p>
            <a:r>
              <a:rPr lang="en-US" sz="1800"/>
              <a:t>Questions</a:t>
            </a:r>
          </a:p>
          <a:p>
            <a:r>
              <a:rPr lang="en-US" sz="1800"/>
              <a:t>Contact Information</a:t>
            </a:r>
          </a:p>
          <a:p>
            <a:endParaRPr lang="en-US" sz="1800"/>
          </a:p>
          <a:p>
            <a:endParaRPr lang="en-US" sz="1800"/>
          </a:p>
        </p:txBody>
      </p:sp>
      <p:pic>
        <p:nvPicPr>
          <p:cNvPr id="4" name="Audio 3">
            <a:hlinkClick r:id="" action="ppaction://media"/>
            <a:extLst>
              <a:ext uri="{FF2B5EF4-FFF2-40B4-BE49-F238E27FC236}">
                <a16:creationId xmlns:a16="http://schemas.microsoft.com/office/drawing/2014/main" id="{0F9BB2C7-9C45-4066-8510-86FB55FF2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048517"/>
      </p:ext>
    </p:extLst>
  </p:cSld>
  <p:clrMapOvr>
    <a:masterClrMapping/>
  </p:clrMapOvr>
  <mc:AlternateContent xmlns:mc="http://schemas.openxmlformats.org/markup-compatibility/2006">
    <mc:Choice xmlns:p14="http://schemas.microsoft.com/office/powerpoint/2010/main" Requires="p14">
      <p:transition spd="slow" p14:dur="2000" advTm="20350"/>
    </mc:Choice>
    <mc:Fallback>
      <p:transition spd="slow" advTm="2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313A966-C8CC-4096-B22B-62878657037E}"/>
              </a:ext>
            </a:extLst>
          </p:cNvPr>
          <p:cNvSpPr>
            <a:spLocks noGrp="1"/>
          </p:cNvSpPr>
          <p:nvPr>
            <p:ph type="title"/>
          </p:nvPr>
        </p:nvSpPr>
        <p:spPr>
          <a:xfrm>
            <a:off x="838199" y="548464"/>
            <a:ext cx="3807187" cy="2228074"/>
          </a:xfrm>
        </p:spPr>
        <p:txBody>
          <a:bodyPr>
            <a:normAutofit/>
          </a:bodyPr>
          <a:lstStyle/>
          <a:p>
            <a:r>
              <a:rPr lang="en-US" sz="4000"/>
              <a:t>UEIs &amp; SAM</a:t>
            </a:r>
          </a:p>
        </p:txBody>
      </p:sp>
      <p:sp>
        <p:nvSpPr>
          <p:cNvPr id="5" name="Content Placeholder 4">
            <a:extLst>
              <a:ext uri="{FF2B5EF4-FFF2-40B4-BE49-F238E27FC236}">
                <a16:creationId xmlns:a16="http://schemas.microsoft.com/office/drawing/2014/main" id="{68B4D256-0807-47DC-A294-36B9ABB1C9D1}"/>
              </a:ext>
            </a:extLst>
          </p:cNvPr>
          <p:cNvSpPr>
            <a:spLocks noGrp="1"/>
          </p:cNvSpPr>
          <p:nvPr>
            <p:ph idx="1"/>
          </p:nvPr>
        </p:nvSpPr>
        <p:spPr>
          <a:xfrm>
            <a:off x="838201" y="2962279"/>
            <a:ext cx="3799425" cy="3143241"/>
          </a:xfrm>
        </p:spPr>
        <p:txBody>
          <a:bodyPr>
            <a:normAutofit/>
          </a:bodyPr>
          <a:lstStyle/>
          <a:p>
            <a:r>
              <a:rPr lang="en-US" sz="2000"/>
              <a:t>Unique Entity Identification &amp; System for Awards Management</a:t>
            </a:r>
          </a:p>
          <a:p>
            <a:pPr lvl="1"/>
            <a:r>
              <a:rPr lang="en-US" sz="2000"/>
              <a:t>Annual updates required</a:t>
            </a:r>
          </a:p>
          <a:p>
            <a:pPr lvl="1"/>
            <a:r>
              <a:rPr lang="en-US" sz="2000"/>
              <a:t>Needs to be updated at least 30 to 60 days before it is set to expire</a:t>
            </a:r>
          </a:p>
          <a:p>
            <a:endParaRPr lang="en-US" sz="2000" dirty="0"/>
          </a:p>
        </p:txBody>
      </p:sp>
      <p:pic>
        <p:nvPicPr>
          <p:cNvPr id="3" name="Picture 2" descr="Glowing circuit board">
            <a:extLst>
              <a:ext uri="{FF2B5EF4-FFF2-40B4-BE49-F238E27FC236}">
                <a16:creationId xmlns:a16="http://schemas.microsoft.com/office/drawing/2014/main" id="{6EB01F1D-3961-479F-9292-2F74299AB837}"/>
              </a:ext>
            </a:extLst>
          </p:cNvPr>
          <p:cNvPicPr>
            <a:picLocks noChangeAspect="1"/>
          </p:cNvPicPr>
          <p:nvPr/>
        </p:nvPicPr>
        <p:blipFill rotWithShape="1">
          <a:blip r:embed="rId4">
            <a:extLst>
              <a:ext uri="{28A0092B-C50C-407E-A947-70E740481C1C}">
                <a14:useLocalDpi xmlns:a14="http://schemas.microsoft.com/office/drawing/2010/main" val="0"/>
              </a:ext>
            </a:extLst>
          </a:blip>
          <a:srcRect l="25748" r="4351" b="-1"/>
          <a:stretch/>
        </p:blipFill>
        <p:spPr>
          <a:xfrm>
            <a:off x="5010386" y="10"/>
            <a:ext cx="7181613" cy="6857990"/>
          </a:xfrm>
          <a:prstGeom prst="rect">
            <a:avLst/>
          </a:prstGeom>
          <a:effectLst/>
        </p:spPr>
      </p:pic>
      <p:pic>
        <p:nvPicPr>
          <p:cNvPr id="2" name="Audio 1">
            <a:hlinkClick r:id="" action="ppaction://media"/>
            <a:extLst>
              <a:ext uri="{FF2B5EF4-FFF2-40B4-BE49-F238E27FC236}">
                <a16:creationId xmlns:a16="http://schemas.microsoft.com/office/drawing/2014/main" id="{DB39B6E1-41EC-4802-B122-467E1DA386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0816795"/>
      </p:ext>
    </p:extLst>
  </p:cSld>
  <p:clrMapOvr>
    <a:masterClrMapping/>
  </p:clrMapOvr>
  <mc:AlternateContent xmlns:mc="http://schemas.openxmlformats.org/markup-compatibility/2006">
    <mc:Choice xmlns:p14="http://schemas.microsoft.com/office/powerpoint/2010/main" Requires="p14">
      <p:transition spd="slow" p14:dur="2000" advTm="44220"/>
    </mc:Choice>
    <mc:Fallback>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42" name="Rectangle 41">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FE328F51-791F-480A-96DF-CBA675919398}"/>
              </a:ext>
            </a:extLst>
          </p:cNvPr>
          <p:cNvSpPr>
            <a:spLocks noGrp="1"/>
          </p:cNvSpPr>
          <p:nvPr>
            <p:ph type="ctrTitle"/>
          </p:nvPr>
        </p:nvSpPr>
        <p:spPr>
          <a:xfrm>
            <a:off x="1991485" y="1600200"/>
            <a:ext cx="8201552" cy="2295748"/>
          </a:xfrm>
        </p:spPr>
        <p:txBody>
          <a:bodyPr anchor="b">
            <a:normAutofit/>
          </a:bodyPr>
          <a:lstStyle/>
          <a:p>
            <a:r>
              <a:rPr lang="en-US" sz="4800" b="1"/>
              <a:t>RFA Application</a:t>
            </a:r>
          </a:p>
        </p:txBody>
      </p:sp>
      <p:pic>
        <p:nvPicPr>
          <p:cNvPr id="3" name="Audio 2">
            <a:hlinkClick r:id="" action="ppaction://media"/>
            <a:extLst>
              <a:ext uri="{FF2B5EF4-FFF2-40B4-BE49-F238E27FC236}">
                <a16:creationId xmlns:a16="http://schemas.microsoft.com/office/drawing/2014/main" id="{CA0E6007-7753-4347-90D3-702F9C7F40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7553030"/>
      </p:ext>
    </p:extLst>
  </p:cSld>
  <p:clrMapOvr>
    <a:masterClrMapping/>
  </p:clrMapOvr>
  <mc:AlternateContent xmlns:mc="http://schemas.openxmlformats.org/markup-compatibility/2006">
    <mc:Choice xmlns:p14="http://schemas.microsoft.com/office/powerpoint/2010/main" Requires="p14">
      <p:transition spd="slow" p14:dur="2000" advTm="5164"/>
    </mc:Choice>
    <mc:Fallback>
      <p:transition spd="slow" advTm="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40" name="Rectangle 3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AF5AC36C-3ED2-4344-A307-ED02D3AC36D6}"/>
              </a:ext>
            </a:extLst>
          </p:cNvPr>
          <p:cNvSpPr>
            <a:spLocks noGrp="1"/>
          </p:cNvSpPr>
          <p:nvPr>
            <p:ph type="title"/>
          </p:nvPr>
        </p:nvSpPr>
        <p:spPr>
          <a:xfrm>
            <a:off x="6597016" y="905011"/>
            <a:ext cx="4589328" cy="1889135"/>
          </a:xfrm>
        </p:spPr>
        <p:txBody>
          <a:bodyPr vert="horz" lIns="91440" tIns="45720" rIns="91440" bIns="45720" rtlCol="0" anchor="b">
            <a:normAutofit/>
          </a:bodyPr>
          <a:lstStyle/>
          <a:p>
            <a:r>
              <a:rPr lang="en-US" sz="4800" kern="1200">
                <a:latin typeface="+mj-lt"/>
                <a:ea typeface="+mj-ea"/>
                <a:cs typeface="+mj-cs"/>
              </a:rPr>
              <a:t>Abstract</a:t>
            </a:r>
          </a:p>
        </p:txBody>
      </p:sp>
      <p:pic>
        <p:nvPicPr>
          <p:cNvPr id="4" name="Picture 3">
            <a:extLst>
              <a:ext uri="{FF2B5EF4-FFF2-40B4-BE49-F238E27FC236}">
                <a16:creationId xmlns:a16="http://schemas.microsoft.com/office/drawing/2014/main" id="{E952DA0A-29FC-4B4E-ABE0-E3004149C2A0}"/>
              </a:ext>
            </a:extLst>
          </p:cNvPr>
          <p:cNvPicPr>
            <a:picLocks noChangeAspect="1"/>
          </p:cNvPicPr>
          <p:nvPr/>
        </p:nvPicPr>
        <p:blipFill>
          <a:blip r:embed="rId5"/>
          <a:stretch>
            <a:fillRect/>
          </a:stretch>
        </p:blipFill>
        <p:spPr>
          <a:xfrm>
            <a:off x="783907" y="1228725"/>
            <a:ext cx="5813109" cy="3752850"/>
          </a:xfrm>
          <a:prstGeom prst="rect">
            <a:avLst/>
          </a:prstGeom>
        </p:spPr>
      </p:pic>
      <p:pic>
        <p:nvPicPr>
          <p:cNvPr id="3" name="Audio 2">
            <a:hlinkClick r:id="" action="ppaction://media"/>
            <a:extLst>
              <a:ext uri="{FF2B5EF4-FFF2-40B4-BE49-F238E27FC236}">
                <a16:creationId xmlns:a16="http://schemas.microsoft.com/office/drawing/2014/main" id="{CAE6F6A7-3D58-47EE-8208-A637001519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0525415"/>
      </p:ext>
    </p:extLst>
  </p:cSld>
  <p:clrMapOvr>
    <a:masterClrMapping/>
  </p:clrMapOvr>
  <mc:AlternateContent xmlns:mc="http://schemas.openxmlformats.org/markup-compatibility/2006">
    <mc:Choice xmlns:p14="http://schemas.microsoft.com/office/powerpoint/2010/main" Requires="p14">
      <p:transition spd="slow" p14:dur="2000" advTm="18678"/>
    </mc:Choice>
    <mc:Fallback>
      <p:transition spd="slow" advTm="18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E159-4F8E-414B-9691-16B6313E4BF1}"/>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Cover Page</a:t>
            </a:r>
          </a:p>
        </p:txBody>
      </p:sp>
      <p:pic>
        <p:nvPicPr>
          <p:cNvPr id="8" name="Content Placeholder 7">
            <a:extLst>
              <a:ext uri="{FF2B5EF4-FFF2-40B4-BE49-F238E27FC236}">
                <a16:creationId xmlns:a16="http://schemas.microsoft.com/office/drawing/2014/main" id="{77184B16-9D35-4EAF-96DC-EBDCED59381B}"/>
              </a:ext>
            </a:extLst>
          </p:cNvPr>
          <p:cNvPicPr>
            <a:picLocks noGrp="1" noChangeAspect="1"/>
          </p:cNvPicPr>
          <p:nvPr>
            <p:ph idx="1"/>
          </p:nvPr>
        </p:nvPicPr>
        <p:blipFill>
          <a:blip r:embed="rId4"/>
          <a:stretch>
            <a:fillRect/>
          </a:stretch>
        </p:blipFill>
        <p:spPr>
          <a:xfrm>
            <a:off x="4900851" y="961812"/>
            <a:ext cx="5463697" cy="4930987"/>
          </a:xfrm>
          <a:prstGeom prst="rect">
            <a:avLst/>
          </a:prstGeom>
        </p:spPr>
      </p:pic>
      <p:pic>
        <p:nvPicPr>
          <p:cNvPr id="3" name="Audio 2">
            <a:hlinkClick r:id="" action="ppaction://media"/>
            <a:extLst>
              <a:ext uri="{FF2B5EF4-FFF2-40B4-BE49-F238E27FC236}">
                <a16:creationId xmlns:a16="http://schemas.microsoft.com/office/drawing/2014/main" id="{AD893088-5079-4A31-81C4-459F79C1A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0706590"/>
      </p:ext>
    </p:extLst>
  </p:cSld>
  <p:clrMapOvr>
    <a:masterClrMapping/>
  </p:clrMapOvr>
  <mc:AlternateContent xmlns:mc="http://schemas.openxmlformats.org/markup-compatibility/2006">
    <mc:Choice xmlns:p14="http://schemas.microsoft.com/office/powerpoint/2010/main" Requires="p14">
      <p:transition spd="slow" p14:dur="2000" advTm="19574"/>
    </mc:Choice>
    <mc:Fallback>
      <p:transition spd="slow" advTm="1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397ED-B80C-4A5C-85DC-DAFEF7F0E81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Program Narratives</a:t>
            </a:r>
          </a:p>
        </p:txBody>
      </p:sp>
      <p:pic>
        <p:nvPicPr>
          <p:cNvPr id="7" name="Content Placeholder 6">
            <a:extLst>
              <a:ext uri="{FF2B5EF4-FFF2-40B4-BE49-F238E27FC236}">
                <a16:creationId xmlns:a16="http://schemas.microsoft.com/office/drawing/2014/main" id="{78446B6F-85A9-497E-8AE4-B53E48D6786C}"/>
              </a:ext>
            </a:extLst>
          </p:cNvPr>
          <p:cNvPicPr>
            <a:picLocks noGrp="1" noChangeAspect="1"/>
          </p:cNvPicPr>
          <p:nvPr>
            <p:ph idx="1"/>
          </p:nvPr>
        </p:nvPicPr>
        <p:blipFill>
          <a:blip r:embed="rId4"/>
          <a:stretch>
            <a:fillRect/>
          </a:stretch>
        </p:blipFill>
        <p:spPr>
          <a:xfrm>
            <a:off x="6171217" y="1574019"/>
            <a:ext cx="4638382" cy="4351338"/>
          </a:xfrm>
        </p:spPr>
      </p:pic>
      <p:pic>
        <p:nvPicPr>
          <p:cNvPr id="3" name="Audio 2">
            <a:hlinkClick r:id="" action="ppaction://media"/>
            <a:extLst>
              <a:ext uri="{FF2B5EF4-FFF2-40B4-BE49-F238E27FC236}">
                <a16:creationId xmlns:a16="http://schemas.microsoft.com/office/drawing/2014/main" id="{20D59C2B-F371-40D3-A211-2065BDF75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8115263"/>
      </p:ext>
    </p:extLst>
  </p:cSld>
  <p:clrMapOvr>
    <a:masterClrMapping/>
  </p:clrMapOvr>
  <mc:AlternateContent xmlns:mc="http://schemas.openxmlformats.org/markup-compatibility/2006">
    <mc:Choice xmlns:p14="http://schemas.microsoft.com/office/powerpoint/2010/main" Requires="p14">
      <p:transition spd="slow" p14:dur="2000" advTm="42618"/>
    </mc:Choice>
    <mc:Fallback>
      <p:transition spd="slow" advTm="4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3" name="Rectangle 32">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3584DA19-25CC-4CA7-8D31-E162F8CEEDBA}"/>
              </a:ext>
            </a:extLst>
          </p:cNvPr>
          <p:cNvSpPr>
            <a:spLocks noGrp="1"/>
          </p:cNvSpPr>
          <p:nvPr>
            <p:ph type="title"/>
          </p:nvPr>
        </p:nvSpPr>
        <p:spPr>
          <a:xfrm>
            <a:off x="1191966" y="905011"/>
            <a:ext cx="3629555" cy="1889135"/>
          </a:xfrm>
        </p:spPr>
        <p:txBody>
          <a:bodyPr anchor="b">
            <a:normAutofit/>
          </a:bodyPr>
          <a:lstStyle/>
          <a:p>
            <a:r>
              <a:rPr lang="en-US" sz="4100"/>
              <a:t>Goals Objectives Commitment</a:t>
            </a:r>
          </a:p>
        </p:txBody>
      </p:sp>
      <p:pic>
        <p:nvPicPr>
          <p:cNvPr id="4" name="Picture 3">
            <a:extLst>
              <a:ext uri="{FF2B5EF4-FFF2-40B4-BE49-F238E27FC236}">
                <a16:creationId xmlns:a16="http://schemas.microsoft.com/office/drawing/2014/main" id="{7C551914-8BED-451B-A9CF-F9BFDBE8770A}"/>
              </a:ext>
            </a:extLst>
          </p:cNvPr>
          <p:cNvPicPr>
            <a:picLocks noChangeAspect="1"/>
          </p:cNvPicPr>
          <p:nvPr/>
        </p:nvPicPr>
        <p:blipFill>
          <a:blip r:embed="rId5"/>
          <a:stretch>
            <a:fillRect/>
          </a:stretch>
        </p:blipFill>
        <p:spPr>
          <a:xfrm>
            <a:off x="6281054" y="905011"/>
            <a:ext cx="4122285" cy="5005595"/>
          </a:xfrm>
          <a:prstGeom prst="rect">
            <a:avLst/>
          </a:prstGeom>
        </p:spPr>
      </p:pic>
      <p:pic>
        <p:nvPicPr>
          <p:cNvPr id="5" name="Audio 4">
            <a:hlinkClick r:id="" action="ppaction://media"/>
            <a:extLst>
              <a:ext uri="{FF2B5EF4-FFF2-40B4-BE49-F238E27FC236}">
                <a16:creationId xmlns:a16="http://schemas.microsoft.com/office/drawing/2014/main" id="{0B3E6309-0A15-4267-BE37-CF9D20CE21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3223705"/>
      </p:ext>
    </p:extLst>
  </p:cSld>
  <p:clrMapOvr>
    <a:masterClrMapping/>
  </p:clrMapOvr>
  <mc:AlternateContent xmlns:mc="http://schemas.openxmlformats.org/markup-compatibility/2006">
    <mc:Choice xmlns:p14="http://schemas.microsoft.com/office/powerpoint/2010/main" Requires="p14">
      <p:transition spd="slow" p14:dur="2000" advTm="29801"/>
    </mc:Choice>
    <mc:Fallback>
      <p:transition spd="slow" advTm="2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0F798D-B7A2-40FD-95FE-2BD9C3867494}"/>
              </a:ext>
            </a:extLst>
          </p:cNvPr>
          <p:cNvSpPr>
            <a:spLocks noGrp="1"/>
          </p:cNvSpPr>
          <p:nvPr>
            <p:ph type="title"/>
          </p:nvPr>
        </p:nvSpPr>
        <p:spPr>
          <a:xfrm>
            <a:off x="750242" y="632990"/>
            <a:ext cx="4062643" cy="1043409"/>
          </a:xfrm>
        </p:spPr>
        <p:txBody>
          <a:bodyPr>
            <a:normAutofit/>
          </a:bodyPr>
          <a:lstStyle/>
          <a:p>
            <a:r>
              <a:rPr lang="en-US" sz="3300"/>
              <a:t>Budget Justification Narrative</a:t>
            </a:r>
          </a:p>
        </p:txBody>
      </p:sp>
      <p:sp>
        <p:nvSpPr>
          <p:cNvPr id="3" name="TextBox 2">
            <a:extLst>
              <a:ext uri="{FF2B5EF4-FFF2-40B4-BE49-F238E27FC236}">
                <a16:creationId xmlns:a16="http://schemas.microsoft.com/office/drawing/2014/main" id="{26C7661F-C284-4072-AE08-BC0203779CEB}"/>
              </a:ext>
            </a:extLst>
          </p:cNvPr>
          <p:cNvSpPr txBox="1"/>
          <p:nvPr/>
        </p:nvSpPr>
        <p:spPr>
          <a:xfrm>
            <a:off x="750242" y="1924493"/>
            <a:ext cx="37048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Please remember to give a detailed account of all salaries, mandated benefits, and employer benefits. Example: John Doe is paid at a rate of $23.00/hr. at a 5-month salary of $18,400.</a:t>
            </a:r>
          </a:p>
        </p:txBody>
      </p:sp>
      <p:pic>
        <p:nvPicPr>
          <p:cNvPr id="5" name="Picture 4">
            <a:extLst>
              <a:ext uri="{FF2B5EF4-FFF2-40B4-BE49-F238E27FC236}">
                <a16:creationId xmlns:a16="http://schemas.microsoft.com/office/drawing/2014/main" id="{2D891FB3-569E-4CCA-9622-3CBAFACBE202}"/>
              </a:ext>
            </a:extLst>
          </p:cNvPr>
          <p:cNvPicPr>
            <a:picLocks noChangeAspect="1"/>
          </p:cNvPicPr>
          <p:nvPr/>
        </p:nvPicPr>
        <p:blipFill>
          <a:blip r:embed="rId4"/>
          <a:stretch>
            <a:fillRect/>
          </a:stretch>
        </p:blipFill>
        <p:spPr>
          <a:xfrm>
            <a:off x="6359462" y="425133"/>
            <a:ext cx="5059063" cy="5873657"/>
          </a:xfrm>
          <a:prstGeom prst="rect">
            <a:avLst/>
          </a:prstGeom>
        </p:spPr>
      </p:pic>
      <p:pic>
        <p:nvPicPr>
          <p:cNvPr id="6" name="Audio 5">
            <a:hlinkClick r:id="" action="ppaction://media"/>
            <a:extLst>
              <a:ext uri="{FF2B5EF4-FFF2-40B4-BE49-F238E27FC236}">
                <a16:creationId xmlns:a16="http://schemas.microsoft.com/office/drawing/2014/main" id="{C207BD9E-F0E5-44CE-96A6-15D9C454F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81460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0769"/>
    </mc:Choice>
    <mc:Fallback>
      <p:transition spd="slow" advTm="110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3756</TotalTime>
  <Words>484</Words>
  <Application>Microsoft Office PowerPoint</Application>
  <PresentationFormat>Widescreen</PresentationFormat>
  <Paragraphs>76</Paragraphs>
  <Slides>18</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Century Schoolbook</vt:lpstr>
      <vt:lpstr>Times New Roman</vt:lpstr>
      <vt:lpstr>Office Theme</vt:lpstr>
      <vt:lpstr>COSSAP-RSAT RFA  (Request for Application)</vt:lpstr>
      <vt:lpstr>Overview</vt:lpstr>
      <vt:lpstr>UEIs &amp; SAM</vt:lpstr>
      <vt:lpstr>RFA Application</vt:lpstr>
      <vt:lpstr>Abstract</vt:lpstr>
      <vt:lpstr>Cover Page</vt:lpstr>
      <vt:lpstr>Program Narratives</vt:lpstr>
      <vt:lpstr>Goals Objectives Commitment</vt:lpstr>
      <vt:lpstr>Budget Justification Narrative</vt:lpstr>
      <vt:lpstr>Detailed Budget</vt:lpstr>
      <vt:lpstr> Application Checklist</vt:lpstr>
      <vt:lpstr>Clearinghouse Submission </vt:lpstr>
      <vt:lpstr>SF-424</vt:lpstr>
      <vt:lpstr>Subaward Requirements</vt:lpstr>
      <vt:lpstr>Program Requirements</vt:lpstr>
      <vt:lpstr>Timeline</vt:lpstr>
      <vt:lpstr>QUESTIONS?</vt:lpstr>
      <vt:lpstr>DFA-IGS Staff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RSAT-COSSAP RFA  (Request for Application)</dc:title>
  <dc:creator>Desirae Walker</dc:creator>
  <cp:lastModifiedBy>Desirae Walker</cp:lastModifiedBy>
  <cp:revision>47</cp:revision>
  <dcterms:created xsi:type="dcterms:W3CDTF">2022-11-21T17:45:05Z</dcterms:created>
  <dcterms:modified xsi:type="dcterms:W3CDTF">2023-02-22T17:58:00Z</dcterms:modified>
</cp:coreProperties>
</file>