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0"/>
  </p:notesMasterIdLst>
  <p:handoutMasterIdLst>
    <p:handoutMasterId r:id="rId21"/>
  </p:handoutMasterIdLst>
  <p:sldIdLst>
    <p:sldId id="256" r:id="rId5"/>
    <p:sldId id="308" r:id="rId6"/>
    <p:sldId id="306" r:id="rId7"/>
    <p:sldId id="299" r:id="rId8"/>
    <p:sldId id="300" r:id="rId9"/>
    <p:sldId id="313" r:id="rId10"/>
    <p:sldId id="314" r:id="rId11"/>
    <p:sldId id="310" r:id="rId12"/>
    <p:sldId id="309" r:id="rId13"/>
    <p:sldId id="257" r:id="rId14"/>
    <p:sldId id="307" r:id="rId15"/>
    <p:sldId id="311" r:id="rId16"/>
    <p:sldId id="304" r:id="rId17"/>
    <p:sldId id="312" r:id="rId18"/>
    <p:sldId id="29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646" autoAdjust="0"/>
  </p:normalViewPr>
  <p:slideViewPr>
    <p:cSldViewPr snapToGrid="0">
      <p:cViewPr varScale="1">
        <p:scale>
          <a:sx n="113" d="100"/>
          <a:sy n="113" d="100"/>
        </p:scale>
        <p:origin x="510" y="102"/>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4/25/2025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4/25/2025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2739662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3238395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10</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13</a:t>
            </a:fld>
            <a:endParaRPr lang="en-US" dirty="0"/>
          </a:p>
        </p:txBody>
      </p:sp>
    </p:spTree>
    <p:extLst>
      <p:ext uri="{BB962C8B-B14F-4D97-AF65-F5344CB8AC3E}">
        <p14:creationId xmlns:p14="http://schemas.microsoft.com/office/powerpoint/2010/main" val="1003568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15</a:t>
            </a:fld>
            <a:endParaRPr lang="en-US" dirty="0"/>
          </a:p>
        </p:txBody>
      </p:sp>
    </p:spTree>
    <p:extLst>
      <p:ext uri="{BB962C8B-B14F-4D97-AF65-F5344CB8AC3E}">
        <p14:creationId xmlns:p14="http://schemas.microsoft.com/office/powerpoint/2010/main" val="399008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bja.ojp.gov/program/byrne-scip/overview" TargetMode="External"/><Relationship Id="rId2" Type="http://schemas.openxmlformats.org/officeDocument/2006/relationships/hyperlink" Target="https://www.dfa.arkansas.gov/office/intergovernmental-services/grant-programs/byrne-state-crisis-intervention-program-scip/" TargetMode="External"/><Relationship Id="rId1" Type="http://schemas.openxmlformats.org/officeDocument/2006/relationships/slideLayout" Target="../slideLayouts/slideLayout2.xml"/><Relationship Id="rId4" Type="http://schemas.openxmlformats.org/officeDocument/2006/relationships/hyperlink" Target="https://bja.ojp.gov/funding/fy-2022-2023-byrne-scip-allocations.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Doris.Smith@dfa.Arkansas.gov"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4010314"/>
          </a:xfrm>
        </p:spPr>
        <p:txBody>
          <a:bodyPr/>
          <a:lstStyle/>
          <a:p>
            <a:r>
              <a:rPr lang="en-US" dirty="0"/>
              <a:t>Byrne State Crisis Intervention Program (SCIP) Advisory Board</a:t>
            </a:r>
            <a:br>
              <a:rPr lang="en-US" dirty="0"/>
            </a:br>
            <a:r>
              <a:rPr lang="en-US" sz="3200" dirty="0"/>
              <a:t>Overview &amp; Discussion 4.24.25</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SCIP Advisory Board Role</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5" y="2017467"/>
            <a:ext cx="9779182" cy="3366815"/>
          </a:xfrm>
        </p:spPr>
        <p:txBody>
          <a:bodyPr vert="horz" lIns="91440" tIns="45720" rIns="91440" bIns="45720" rtlCol="0" anchor="t">
            <a:normAutofit/>
          </a:bodyPr>
          <a:lstStyle/>
          <a:p>
            <a:r>
              <a:rPr lang="en-US" b="1" dirty="0"/>
              <a:t>Purpose: </a:t>
            </a:r>
            <a:r>
              <a:rPr lang="en-US" dirty="0"/>
              <a:t>To </a:t>
            </a:r>
            <a:r>
              <a:rPr lang="en-US" b="0" i="0" dirty="0">
                <a:solidFill>
                  <a:srgbClr val="494949"/>
                </a:solidFill>
                <a:effectLst/>
                <a:latin typeface="Arial" panose="020B0604020202020204" pitchFamily="34" charset="0"/>
              </a:rPr>
              <a:t>inform and guide the implementation of the federal Byrne SCIP grant program, including </a:t>
            </a:r>
            <a:r>
              <a:rPr lang="en-US" dirty="0"/>
              <a:t>developing the SCIP Plan and Budget.</a:t>
            </a:r>
          </a:p>
          <a:p>
            <a:endParaRPr lang="en-US" b="1" dirty="0">
              <a:highlight>
                <a:srgbClr val="FFFF00"/>
              </a:highlight>
            </a:endParaRPr>
          </a:p>
        </p:txBody>
      </p:sp>
    </p:spTree>
    <p:extLst>
      <p:ext uri="{BB962C8B-B14F-4D97-AF65-F5344CB8AC3E}">
        <p14:creationId xmlns:p14="http://schemas.microsoft.com/office/powerpoint/2010/main" val="1325608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929A8-659E-03CE-4613-4F30810D7103}"/>
              </a:ext>
            </a:extLst>
          </p:cNvPr>
          <p:cNvSpPr>
            <a:spLocks noGrp="1"/>
          </p:cNvSpPr>
          <p:nvPr>
            <p:ph type="title"/>
          </p:nvPr>
        </p:nvSpPr>
        <p:spPr/>
        <p:txBody>
          <a:bodyPr/>
          <a:lstStyle/>
          <a:p>
            <a:r>
              <a:rPr lang="en-US" dirty="0"/>
              <a:t>AADACC Role</a:t>
            </a:r>
          </a:p>
        </p:txBody>
      </p:sp>
      <p:sp>
        <p:nvSpPr>
          <p:cNvPr id="3" name="Content Placeholder 2">
            <a:extLst>
              <a:ext uri="{FF2B5EF4-FFF2-40B4-BE49-F238E27FC236}">
                <a16:creationId xmlns:a16="http://schemas.microsoft.com/office/drawing/2014/main" id="{07F2D4B0-60F7-37B3-A640-502D940EBE7E}"/>
              </a:ext>
            </a:extLst>
          </p:cNvPr>
          <p:cNvSpPr>
            <a:spLocks noGrp="1"/>
          </p:cNvSpPr>
          <p:nvPr>
            <p:ph idx="1"/>
          </p:nvPr>
        </p:nvSpPr>
        <p:spPr/>
        <p:txBody>
          <a:bodyPr/>
          <a:lstStyle/>
          <a:p>
            <a:r>
              <a:rPr lang="en-US" dirty="0"/>
              <a:t>Arkansas Alcohol and Drug Abuse Coordinating Council will review and approve the SCIP Advisory Board’s Plan and Budget.  </a:t>
            </a:r>
          </a:p>
          <a:p>
            <a:endParaRPr lang="en-US" dirty="0"/>
          </a:p>
        </p:txBody>
      </p:sp>
    </p:spTree>
    <p:extLst>
      <p:ext uri="{BB962C8B-B14F-4D97-AF65-F5344CB8AC3E}">
        <p14:creationId xmlns:p14="http://schemas.microsoft.com/office/powerpoint/2010/main" val="1745620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4781F-7F03-DA59-2994-0658FB7E9117}"/>
              </a:ext>
            </a:extLst>
          </p:cNvPr>
          <p:cNvSpPr>
            <a:spLocks noGrp="1"/>
          </p:cNvSpPr>
          <p:nvPr>
            <p:ph type="title"/>
          </p:nvPr>
        </p:nvSpPr>
        <p:spPr/>
        <p:txBody>
          <a:bodyPr/>
          <a:lstStyle/>
          <a:p>
            <a:r>
              <a:rPr lang="en-US" dirty="0"/>
              <a:t>Technical Assistance</a:t>
            </a:r>
          </a:p>
        </p:txBody>
      </p:sp>
      <p:sp>
        <p:nvSpPr>
          <p:cNvPr id="3" name="Content Placeholder 2">
            <a:extLst>
              <a:ext uri="{FF2B5EF4-FFF2-40B4-BE49-F238E27FC236}">
                <a16:creationId xmlns:a16="http://schemas.microsoft.com/office/drawing/2014/main" id="{E5A6753F-9A71-35DE-5EF6-3D9EA330DD58}"/>
              </a:ext>
            </a:extLst>
          </p:cNvPr>
          <p:cNvSpPr>
            <a:spLocks noGrp="1"/>
          </p:cNvSpPr>
          <p:nvPr>
            <p:ph idx="1"/>
          </p:nvPr>
        </p:nvSpPr>
        <p:spPr/>
        <p:txBody>
          <a:bodyPr/>
          <a:lstStyle/>
          <a:p>
            <a:r>
              <a:rPr lang="en-US" dirty="0"/>
              <a:t>The National Criminal Justice Association (NCJA) offers help and training to state advisory boards for the SCIP program.</a:t>
            </a:r>
          </a:p>
          <a:p>
            <a:endParaRPr lang="en-US" dirty="0"/>
          </a:p>
          <a:p>
            <a:r>
              <a:rPr lang="en-US" dirty="0"/>
              <a:t>DFA-IGS will coordinate with NCJA as necessary for support of the SCIP Advisory Board. </a:t>
            </a:r>
          </a:p>
        </p:txBody>
      </p:sp>
    </p:spTree>
    <p:extLst>
      <p:ext uri="{BB962C8B-B14F-4D97-AF65-F5344CB8AC3E}">
        <p14:creationId xmlns:p14="http://schemas.microsoft.com/office/powerpoint/2010/main" val="3661199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Recommended Next Steps</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5" y="2017467"/>
            <a:ext cx="9779182" cy="3366815"/>
          </a:xfrm>
        </p:spPr>
        <p:txBody>
          <a:bodyPr vert="horz" lIns="91440" tIns="45720" rIns="91440" bIns="45720" rtlCol="0" anchor="t">
            <a:normAutofit/>
          </a:bodyPr>
          <a:lstStyle/>
          <a:p>
            <a:r>
              <a:rPr lang="en-US" dirty="0"/>
              <a:t>To establish clear understanding of the board’s role and expectations</a:t>
            </a:r>
          </a:p>
          <a:p>
            <a:pPr marL="457200" indent="-457200">
              <a:buFont typeface="Courier New" panose="02070309020205020404" pitchFamily="49" charset="0"/>
              <a:buChar char="o"/>
            </a:pPr>
            <a:r>
              <a:rPr lang="en-US" sz="2000" dirty="0"/>
              <a:t>Define operations for the SCIP Advisory Board.</a:t>
            </a:r>
          </a:p>
          <a:p>
            <a:pPr marL="457200" indent="-457200">
              <a:buFont typeface="Courier New" panose="02070309020205020404" pitchFamily="49" charset="0"/>
              <a:buChar char="o"/>
            </a:pPr>
            <a:r>
              <a:rPr lang="en-US" sz="2000" dirty="0"/>
              <a:t>Define the scope of work.</a:t>
            </a:r>
          </a:p>
          <a:p>
            <a:pPr marL="457200" indent="-457200">
              <a:buFont typeface="Courier New" panose="02070309020205020404" pitchFamily="49" charset="0"/>
              <a:buChar char="o"/>
            </a:pPr>
            <a:r>
              <a:rPr lang="en-US" sz="2000" dirty="0"/>
              <a:t>Establish meeting dates and protocols.</a:t>
            </a:r>
          </a:p>
          <a:p>
            <a:pPr marL="457200" indent="-457200">
              <a:buFont typeface="Courier New" panose="02070309020205020404" pitchFamily="49" charset="0"/>
              <a:buChar char="o"/>
            </a:pPr>
            <a:r>
              <a:rPr lang="en-US" sz="2000" dirty="0"/>
              <a:t>Inform stakeholders.</a:t>
            </a:r>
          </a:p>
          <a:p>
            <a:pPr marL="457200" indent="-457200">
              <a:buFont typeface="Courier New" panose="02070309020205020404" pitchFamily="49" charset="0"/>
              <a:buChar char="o"/>
            </a:pPr>
            <a:r>
              <a:rPr lang="en-US" sz="2000" dirty="0"/>
              <a:t>Encourage open communications.</a:t>
            </a:r>
          </a:p>
          <a:p>
            <a:pPr marL="457200" indent="-457200">
              <a:buFont typeface="Courier New" panose="02070309020205020404" pitchFamily="49" charset="0"/>
              <a:buChar char="o"/>
            </a:pPr>
            <a:endParaRPr lang="en-US" sz="2000" dirty="0">
              <a:highlight>
                <a:srgbClr val="00FFFF"/>
              </a:highlight>
            </a:endParaRPr>
          </a:p>
          <a:p>
            <a:endParaRPr lang="en-US" sz="2000" dirty="0">
              <a:highlight>
                <a:srgbClr val="00FFFF"/>
              </a:highlight>
            </a:endParaRPr>
          </a:p>
          <a:p>
            <a:pPr marL="457200" indent="-457200">
              <a:buFont typeface="Wingdings" panose="05000000000000000000" pitchFamily="2" charset="2"/>
              <a:buChar char="v"/>
            </a:pPr>
            <a:endParaRPr lang="en-US" b="1" dirty="0">
              <a:highlight>
                <a:srgbClr val="00FFFF"/>
              </a:highlight>
            </a:endParaRPr>
          </a:p>
          <a:p>
            <a:endParaRPr lang="en-US" sz="2000" dirty="0"/>
          </a:p>
        </p:txBody>
      </p:sp>
    </p:spTree>
    <p:extLst>
      <p:ext uri="{BB962C8B-B14F-4D97-AF65-F5344CB8AC3E}">
        <p14:creationId xmlns:p14="http://schemas.microsoft.com/office/powerpoint/2010/main" val="4239620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E4369-A7B5-FE3E-2B9B-9ED3861A25D8}"/>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602033E3-4065-F628-B702-2F72DEAA546D}"/>
              </a:ext>
            </a:extLst>
          </p:cNvPr>
          <p:cNvSpPr>
            <a:spLocks noGrp="1"/>
          </p:cNvSpPr>
          <p:nvPr>
            <p:ph idx="1"/>
          </p:nvPr>
        </p:nvSpPr>
        <p:spPr/>
        <p:txBody>
          <a:bodyPr>
            <a:normAutofit fontScale="92500" lnSpcReduction="20000"/>
          </a:bodyPr>
          <a:lstStyle/>
          <a:p>
            <a:r>
              <a:rPr lang="en-US" dirty="0"/>
              <a:t>DFA-IGS webpage at: </a:t>
            </a:r>
            <a:r>
              <a:rPr lang="en-US" dirty="0">
                <a:hlinkClick r:id="rId2"/>
              </a:rPr>
              <a:t>Byrne State Crisis Intervention Program (SCIP) – Arkansas Department of Finance and Administration</a:t>
            </a:r>
            <a:endParaRPr lang="en-US" dirty="0"/>
          </a:p>
          <a:p>
            <a:endParaRPr lang="en-US" dirty="0"/>
          </a:p>
          <a:p>
            <a:r>
              <a:rPr lang="en-US" dirty="0"/>
              <a:t>Federal resources: </a:t>
            </a:r>
            <a:r>
              <a:rPr lang="en-US" dirty="0">
                <a:hlinkClick r:id="rId3"/>
              </a:rPr>
              <a:t>Byrne State Crisis Intervention Program (SCIP) | Overview | Bureau of Justice Assistance</a:t>
            </a:r>
            <a:endParaRPr lang="en-US" dirty="0"/>
          </a:p>
          <a:p>
            <a:endParaRPr lang="en-US" dirty="0"/>
          </a:p>
          <a:p>
            <a:r>
              <a:rPr lang="en-US" dirty="0"/>
              <a:t>For state allocations and pass-through requirements: </a:t>
            </a:r>
            <a:r>
              <a:rPr lang="en-US" dirty="0">
                <a:hlinkClick r:id="rId4"/>
              </a:rPr>
              <a:t>BJA FY 2022 – FY 2023 Byrne State Crisis Intervention Program (SCIP) Formula Allocations</a:t>
            </a:r>
            <a:endParaRPr lang="en-US" dirty="0"/>
          </a:p>
        </p:txBody>
      </p:sp>
    </p:spTree>
    <p:extLst>
      <p:ext uri="{BB962C8B-B14F-4D97-AF65-F5344CB8AC3E}">
        <p14:creationId xmlns:p14="http://schemas.microsoft.com/office/powerpoint/2010/main" val="1706591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C753FD-96EC-101A-B8A4-5F69A189BEF4}"/>
              </a:ext>
            </a:extLst>
          </p:cNvPr>
          <p:cNvSpPr>
            <a:spLocks noGrp="1"/>
          </p:cNvSpPr>
          <p:nvPr>
            <p:ph type="ctrTitle"/>
          </p:nvPr>
        </p:nvSpPr>
        <p:spPr>
          <a:xfrm>
            <a:off x="1167493" y="252549"/>
            <a:ext cx="6774239" cy="3262811"/>
          </a:xfrm>
        </p:spPr>
        <p:txBody>
          <a:bodyPr/>
          <a:lstStyle/>
          <a:p>
            <a:r>
              <a:rPr lang="en-US" dirty="0"/>
              <a:t>Discussion &amp; Questions?</a:t>
            </a:r>
          </a:p>
        </p:txBody>
      </p:sp>
      <p:sp>
        <p:nvSpPr>
          <p:cNvPr id="5" name="Subtitle 4">
            <a:extLst>
              <a:ext uri="{FF2B5EF4-FFF2-40B4-BE49-F238E27FC236}">
                <a16:creationId xmlns:a16="http://schemas.microsoft.com/office/drawing/2014/main" id="{67BB04B7-47A4-741B-59E0-F0E6F2126E8F}"/>
              </a:ext>
            </a:extLst>
          </p:cNvPr>
          <p:cNvSpPr>
            <a:spLocks noGrp="1"/>
          </p:cNvSpPr>
          <p:nvPr>
            <p:ph type="subTitle" idx="1"/>
          </p:nvPr>
        </p:nvSpPr>
        <p:spPr>
          <a:xfrm>
            <a:off x="1167493" y="3685939"/>
            <a:ext cx="6220277" cy="2919512"/>
          </a:xfrm>
        </p:spPr>
        <p:txBody>
          <a:bodyPr/>
          <a:lstStyle/>
          <a:p>
            <a:r>
              <a:rPr lang="en-US" dirty="0"/>
              <a:t>Doris Smith, Administrator</a:t>
            </a:r>
          </a:p>
          <a:p>
            <a:r>
              <a:rPr lang="en-US" dirty="0"/>
              <a:t>Department of Finance and Administration</a:t>
            </a:r>
          </a:p>
          <a:p>
            <a:r>
              <a:rPr lang="en-US" dirty="0"/>
              <a:t>Office of </a:t>
            </a:r>
            <a:r>
              <a:rPr lang="en-US"/>
              <a:t>Intergovernmental Services</a:t>
            </a:r>
            <a:endParaRPr lang="en-US" dirty="0"/>
          </a:p>
          <a:p>
            <a:r>
              <a:rPr lang="en-US" dirty="0"/>
              <a:t>501-682-5242</a:t>
            </a:r>
          </a:p>
          <a:p>
            <a:r>
              <a:rPr lang="en-US" dirty="0">
                <a:hlinkClick r:id="rId3"/>
              </a:rPr>
              <a:t>Doris.Smith@dfa.Arkansas.gov</a:t>
            </a:r>
            <a:endParaRPr lang="en-US" dirty="0"/>
          </a:p>
          <a:p>
            <a:endParaRPr lang="en-US" dirty="0"/>
          </a:p>
        </p:txBody>
      </p:sp>
    </p:spTree>
    <p:extLst>
      <p:ext uri="{BB962C8B-B14F-4D97-AF65-F5344CB8AC3E}">
        <p14:creationId xmlns:p14="http://schemas.microsoft.com/office/powerpoint/2010/main" val="1609673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FF03-3B9F-8D1F-D5B5-A64FB1C60341}"/>
              </a:ext>
            </a:extLst>
          </p:cNvPr>
          <p:cNvSpPr>
            <a:spLocks noGrp="1"/>
          </p:cNvSpPr>
          <p:nvPr>
            <p:ph type="title"/>
          </p:nvPr>
        </p:nvSpPr>
        <p:spPr/>
        <p:txBody>
          <a:bodyPr/>
          <a:lstStyle/>
          <a:p>
            <a:r>
              <a:rPr lang="en-US" dirty="0"/>
              <a:t>Discussion Agenda</a:t>
            </a:r>
          </a:p>
        </p:txBody>
      </p:sp>
      <p:sp>
        <p:nvSpPr>
          <p:cNvPr id="3" name="Content Placeholder 2">
            <a:extLst>
              <a:ext uri="{FF2B5EF4-FFF2-40B4-BE49-F238E27FC236}">
                <a16:creationId xmlns:a16="http://schemas.microsoft.com/office/drawing/2014/main" id="{357BDFC8-5434-7316-8B24-15AAFFC304BD}"/>
              </a:ext>
            </a:extLst>
          </p:cNvPr>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US" dirty="0"/>
              <a:t>Arkansas Byrne SCIP Allocation and Focus Areas</a:t>
            </a:r>
          </a:p>
          <a:p>
            <a:pPr marL="457200" indent="-457200">
              <a:buFont typeface="Arial" panose="020B0604020202020204" pitchFamily="34" charset="0"/>
              <a:buChar char="•"/>
            </a:pPr>
            <a:r>
              <a:rPr lang="en-US" dirty="0"/>
              <a:t>SCIP Program &amp; Budget Plan</a:t>
            </a:r>
          </a:p>
          <a:p>
            <a:pPr marL="457200" indent="-457200">
              <a:buFont typeface="Arial" panose="020B0604020202020204" pitchFamily="34" charset="0"/>
              <a:buChar char="•"/>
            </a:pPr>
            <a:r>
              <a:rPr lang="en-US" dirty="0"/>
              <a:t>DFA-IGS Role</a:t>
            </a:r>
          </a:p>
          <a:p>
            <a:pPr marL="457200" indent="-457200">
              <a:buFont typeface="Arial" panose="020B0604020202020204" pitchFamily="34" charset="0"/>
              <a:buChar char="•"/>
            </a:pPr>
            <a:r>
              <a:rPr lang="en-US" dirty="0"/>
              <a:t>Crisis Intervention Advisory Board (aka SCIP Advisory Board) Role</a:t>
            </a:r>
          </a:p>
          <a:p>
            <a:pPr marL="457200" indent="-457200">
              <a:buFont typeface="Arial" panose="020B0604020202020204" pitchFamily="34" charset="0"/>
              <a:buChar char="•"/>
            </a:pPr>
            <a:r>
              <a:rPr lang="en-US" dirty="0"/>
              <a:t>Arkansas Alcohol and Drug Abuse Coordinating Council Role</a:t>
            </a:r>
          </a:p>
          <a:p>
            <a:pPr marL="457200" indent="-457200">
              <a:buFont typeface="Arial" panose="020B0604020202020204" pitchFamily="34" charset="0"/>
              <a:buChar char="•"/>
            </a:pPr>
            <a:r>
              <a:rPr lang="en-US" dirty="0"/>
              <a:t>Federal Technical Assistance Available</a:t>
            </a:r>
          </a:p>
          <a:p>
            <a:pPr marL="457200" indent="-457200">
              <a:buFont typeface="Arial" panose="020B0604020202020204" pitchFamily="34" charset="0"/>
              <a:buChar char="•"/>
            </a:pPr>
            <a:r>
              <a:rPr lang="en-US" dirty="0"/>
              <a:t>Recommended Next Steps</a:t>
            </a:r>
          </a:p>
          <a:p>
            <a:pPr marL="457200" indent="-457200">
              <a:buFont typeface="Arial" panose="020B0604020202020204" pitchFamily="34" charset="0"/>
              <a:buChar char="•"/>
            </a:pPr>
            <a:r>
              <a:rPr lang="en-US" dirty="0"/>
              <a:t>Additional Resources</a:t>
            </a:r>
          </a:p>
          <a:p>
            <a:pPr marL="457200" indent="-457200">
              <a:buFont typeface="Arial" panose="020B0604020202020204" pitchFamily="34" charset="0"/>
              <a:buChar char="•"/>
            </a:pPr>
            <a:r>
              <a:rPr lang="en-US" dirty="0"/>
              <a:t>Discussion and Questions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2974621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BBE9B-3C0C-693B-5834-A417065AA4FA}"/>
              </a:ext>
            </a:extLst>
          </p:cNvPr>
          <p:cNvSpPr>
            <a:spLocks noGrp="1"/>
          </p:cNvSpPr>
          <p:nvPr>
            <p:ph type="title"/>
          </p:nvPr>
        </p:nvSpPr>
        <p:spPr/>
        <p:txBody>
          <a:bodyPr/>
          <a:lstStyle/>
          <a:p>
            <a:r>
              <a:rPr lang="en-US" dirty="0"/>
              <a:t>Arkansas Allocation</a:t>
            </a:r>
          </a:p>
        </p:txBody>
      </p:sp>
      <p:sp>
        <p:nvSpPr>
          <p:cNvPr id="3" name="Content Placeholder 2">
            <a:extLst>
              <a:ext uri="{FF2B5EF4-FFF2-40B4-BE49-F238E27FC236}">
                <a16:creationId xmlns:a16="http://schemas.microsoft.com/office/drawing/2014/main" id="{3969AF26-1B5B-D59F-A0EC-0FB43046B48E}"/>
              </a:ext>
            </a:extLst>
          </p:cNvPr>
          <p:cNvSpPr>
            <a:spLocks noGrp="1"/>
          </p:cNvSpPr>
          <p:nvPr>
            <p:ph idx="1"/>
          </p:nvPr>
        </p:nvSpPr>
        <p:spPr/>
        <p:txBody>
          <a:bodyPr>
            <a:normAutofit/>
          </a:bodyPr>
          <a:lstStyle/>
          <a:p>
            <a:r>
              <a:rPr lang="en-US" b="1" dirty="0"/>
              <a:t>2022 SCIP Grant $3,210,628</a:t>
            </a:r>
          </a:p>
          <a:p>
            <a:r>
              <a:rPr lang="en-US" b="1" dirty="0"/>
              <a:t>2024 SCIP Grant $1,869,465</a:t>
            </a:r>
          </a:p>
          <a:p>
            <a:r>
              <a:rPr lang="en-US" b="1" dirty="0"/>
              <a:t>Total available funding: $5,476,697</a:t>
            </a:r>
          </a:p>
          <a:p>
            <a:r>
              <a:rPr lang="en-US" b="1" dirty="0"/>
              <a:t>10% of each grant is set aside for administrative costs.</a:t>
            </a:r>
          </a:p>
          <a:p>
            <a:r>
              <a:rPr lang="en-US" b="1" dirty="0"/>
              <a:t>90% is available to award to programs and projects.</a:t>
            </a:r>
          </a:p>
        </p:txBody>
      </p:sp>
    </p:spTree>
    <p:extLst>
      <p:ext uri="{BB962C8B-B14F-4D97-AF65-F5344CB8AC3E}">
        <p14:creationId xmlns:p14="http://schemas.microsoft.com/office/powerpoint/2010/main" val="2236183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Arkansas Focus Areas</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5" y="2017467"/>
            <a:ext cx="9779182" cy="3366815"/>
          </a:xfrm>
        </p:spPr>
        <p:txBody>
          <a:bodyPr vert="horz" lIns="91440" tIns="45720" rIns="91440" bIns="45720" rtlCol="0" anchor="t">
            <a:normAutofit lnSpcReduction="10000"/>
          </a:bodyPr>
          <a:lstStyle/>
          <a:p>
            <a:pPr marL="457200" indent="-457200">
              <a:buFont typeface="Courier New" panose="02070309020205020404" pitchFamily="49" charset="0"/>
              <a:buChar char="o"/>
            </a:pPr>
            <a:r>
              <a:rPr lang="en-US" sz="2600" dirty="0">
                <a:effectLst/>
                <a:ea typeface="Times New Roman" panose="02020603050405020304" pitchFamily="18" charset="0"/>
              </a:rPr>
              <a:t>Establish a collaborative effort with Administrative Office of the Courts (AOC) to address state crisis intervention objectives through court proceedings.</a:t>
            </a:r>
          </a:p>
          <a:p>
            <a:pPr marL="457200" indent="-457200">
              <a:buFont typeface="Courier New" panose="02070309020205020404" pitchFamily="49" charset="0"/>
              <a:buChar char="o"/>
            </a:pPr>
            <a:r>
              <a:rPr lang="en-US" sz="2600" dirty="0">
                <a:effectLst/>
                <a:ea typeface="Times New Roman" panose="02020603050405020304" pitchFamily="18" charset="0"/>
              </a:rPr>
              <a:t>Address intervention through a behavioral health perspective (specialized court-based programs and behavioral health deflection). </a:t>
            </a:r>
          </a:p>
          <a:p>
            <a:pPr marL="457200" indent="-457200">
              <a:buFont typeface="Courier New" panose="02070309020205020404" pitchFamily="49" charset="0"/>
              <a:buChar char="o"/>
            </a:pPr>
            <a:r>
              <a:rPr lang="en-US" dirty="0">
                <a:effectLst/>
                <a:ea typeface="Times New Roman" panose="02020603050405020304" pitchFamily="18" charset="0"/>
              </a:rPr>
              <a:t>Projects are to include online directory/dashboard; specialized training; and support specialty courts throughout the state.</a:t>
            </a:r>
          </a:p>
        </p:txBody>
      </p:sp>
    </p:spTree>
    <p:extLst>
      <p:ext uri="{BB962C8B-B14F-4D97-AF65-F5344CB8AC3E}">
        <p14:creationId xmlns:p14="http://schemas.microsoft.com/office/powerpoint/2010/main" val="2128098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Planned Use of Funds</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5" y="2017467"/>
            <a:ext cx="9779182" cy="3366815"/>
          </a:xfrm>
        </p:spPr>
        <p:txBody>
          <a:bodyPr vert="horz" lIns="91440" tIns="45720" rIns="91440" bIns="45720" rtlCol="0" anchor="t">
            <a:normAutofit/>
          </a:bodyPr>
          <a:lstStyle/>
          <a:p>
            <a:pPr marL="457200" indent="-457200">
              <a:buFont typeface="Wingdings" panose="05000000000000000000" pitchFamily="2" charset="2"/>
              <a:buChar char="v"/>
            </a:pPr>
            <a:r>
              <a:rPr lang="en-US" sz="3200" dirty="0">
                <a:effectLst/>
                <a:ea typeface="Times New Roman" panose="02020603050405020304" pitchFamily="18" charset="0"/>
              </a:rPr>
              <a:t>Provide funding to support deflection and diversion to behavioral health treatment and support services for those in need. </a:t>
            </a:r>
          </a:p>
          <a:p>
            <a:pPr marL="457200" indent="-457200">
              <a:buFont typeface="Wingdings" panose="05000000000000000000" pitchFamily="2" charset="2"/>
              <a:buChar char="v"/>
            </a:pPr>
            <a:r>
              <a:rPr lang="en-US" sz="3200" dirty="0">
                <a:effectLst/>
                <a:ea typeface="Times New Roman" panose="02020603050405020304" pitchFamily="18" charset="0"/>
              </a:rPr>
              <a:t>Provide funding for development and delivery of specialized training for law enforcement, including crisis response and intervention training. </a:t>
            </a:r>
          </a:p>
          <a:p>
            <a:endParaRPr lang="en-US" sz="3200" dirty="0"/>
          </a:p>
          <a:p>
            <a:endParaRPr lang="en-US" sz="2000" dirty="0"/>
          </a:p>
        </p:txBody>
      </p:sp>
    </p:spTree>
    <p:extLst>
      <p:ext uri="{BB962C8B-B14F-4D97-AF65-F5344CB8AC3E}">
        <p14:creationId xmlns:p14="http://schemas.microsoft.com/office/powerpoint/2010/main" val="1262298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79B8F-96C5-138B-73AB-8EE0ACA7D1B0}"/>
              </a:ext>
            </a:extLst>
          </p:cNvPr>
          <p:cNvSpPr>
            <a:spLocks noGrp="1"/>
          </p:cNvSpPr>
          <p:nvPr>
            <p:ph type="title"/>
          </p:nvPr>
        </p:nvSpPr>
        <p:spPr/>
        <p:txBody>
          <a:bodyPr/>
          <a:lstStyle/>
          <a:p>
            <a:r>
              <a:rPr lang="en-US" dirty="0"/>
              <a:t>SCIP Program &amp; Budget Plan</a:t>
            </a:r>
          </a:p>
        </p:txBody>
      </p:sp>
      <p:sp>
        <p:nvSpPr>
          <p:cNvPr id="3" name="Content Placeholder 2">
            <a:extLst>
              <a:ext uri="{FF2B5EF4-FFF2-40B4-BE49-F238E27FC236}">
                <a16:creationId xmlns:a16="http://schemas.microsoft.com/office/drawing/2014/main" id="{6F59E10B-C8FD-2B35-8ED7-7214049574E1}"/>
              </a:ext>
            </a:extLst>
          </p:cNvPr>
          <p:cNvSpPr>
            <a:spLocks noGrp="1"/>
          </p:cNvSpPr>
          <p:nvPr>
            <p:ph idx="1"/>
          </p:nvPr>
        </p:nvSpPr>
        <p:spPr/>
        <p:txBody>
          <a:bodyPr>
            <a:normAutofit fontScale="92500" lnSpcReduction="20000"/>
          </a:bodyPr>
          <a:lstStyle/>
          <a:p>
            <a:r>
              <a:rPr lang="en-US" dirty="0"/>
              <a:t>Program Plan components:</a:t>
            </a:r>
          </a:p>
          <a:p>
            <a:pPr marL="457200" indent="-457200">
              <a:buFont typeface="Arial" panose="020B0604020202020204" pitchFamily="34" charset="0"/>
              <a:buChar char="•"/>
            </a:pPr>
            <a:r>
              <a:rPr lang="en-US" dirty="0"/>
              <a:t>Overall goals for the use of Byrne SCIP funds.</a:t>
            </a:r>
          </a:p>
          <a:p>
            <a:pPr marL="457200" indent="-457200">
              <a:buFont typeface="Arial" panose="020B0604020202020204" pitchFamily="34" charset="0"/>
              <a:buChar char="•"/>
            </a:pPr>
            <a:r>
              <a:rPr lang="en-US" dirty="0"/>
              <a:t>A description of the Crisis Intervention Advisory Board (CIAB), its membership, and its governance structure.</a:t>
            </a:r>
          </a:p>
          <a:p>
            <a:pPr marL="457200" indent="-457200">
              <a:buFont typeface="Arial" panose="020B0604020202020204" pitchFamily="34" charset="0"/>
              <a:buChar char="•"/>
            </a:pPr>
            <a:r>
              <a:rPr lang="en-US" dirty="0"/>
              <a:t>Process for awarding subawards.</a:t>
            </a:r>
          </a:p>
          <a:p>
            <a:pPr marL="457200" indent="-457200">
              <a:buFont typeface="Arial" panose="020B0604020202020204" pitchFamily="34" charset="0"/>
              <a:buChar char="•"/>
            </a:pPr>
            <a:r>
              <a:rPr lang="en-US" dirty="0"/>
              <a:t>Documentation from the CIAB confirming that it coordinated with the recipient to develop the program and budget plan and that it approved the submitted plan.</a:t>
            </a:r>
          </a:p>
          <a:p>
            <a:pPr marL="457200" indent="-457200">
              <a:buFont typeface="Arial" panose="020B0604020202020204" pitchFamily="34" charset="0"/>
              <a:buChar char="•"/>
            </a:pPr>
            <a:r>
              <a:rPr lang="en-US" dirty="0"/>
              <a:t>Plan for the required 40% pass-through and &lt;$10k allocations.</a:t>
            </a:r>
          </a:p>
          <a:p>
            <a:pPr marL="457200" indent="-457200">
              <a:buFont typeface="Arial" panose="020B0604020202020204" pitchFamily="34" charset="0"/>
              <a:buChar char="•"/>
            </a:pPr>
            <a:endParaRPr lang="en-US" dirty="0"/>
          </a:p>
        </p:txBody>
      </p:sp>
    </p:spTree>
    <p:extLst>
      <p:ext uri="{BB962C8B-B14F-4D97-AF65-F5344CB8AC3E}">
        <p14:creationId xmlns:p14="http://schemas.microsoft.com/office/powerpoint/2010/main" val="876283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2AA13-BAE4-180D-CA53-894551460319}"/>
              </a:ext>
            </a:extLst>
          </p:cNvPr>
          <p:cNvSpPr>
            <a:spLocks noGrp="1"/>
          </p:cNvSpPr>
          <p:nvPr>
            <p:ph type="title"/>
          </p:nvPr>
        </p:nvSpPr>
        <p:spPr/>
        <p:txBody>
          <a:bodyPr/>
          <a:lstStyle/>
          <a:p>
            <a:r>
              <a:rPr lang="en-US" dirty="0"/>
              <a:t>SCIP Program &amp; Budget Plan (cont’d)</a:t>
            </a:r>
          </a:p>
        </p:txBody>
      </p:sp>
      <p:sp>
        <p:nvSpPr>
          <p:cNvPr id="3" name="Content Placeholder 2">
            <a:extLst>
              <a:ext uri="{FF2B5EF4-FFF2-40B4-BE49-F238E27FC236}">
                <a16:creationId xmlns:a16="http://schemas.microsoft.com/office/drawing/2014/main" id="{5E941D49-5641-BD9A-D767-113B83F41154}"/>
              </a:ext>
            </a:extLst>
          </p:cNvPr>
          <p:cNvSpPr>
            <a:spLocks noGrp="1"/>
          </p:cNvSpPr>
          <p:nvPr>
            <p:ph idx="1"/>
          </p:nvPr>
        </p:nvSpPr>
        <p:spPr/>
        <p:txBody>
          <a:bodyPr/>
          <a:lstStyle/>
          <a:p>
            <a:r>
              <a:rPr lang="en-US" dirty="0"/>
              <a:t>Budget Plan components:</a:t>
            </a:r>
          </a:p>
          <a:p>
            <a:pPr marL="457200" indent="-457200">
              <a:buFont typeface="Arial" panose="020B0604020202020204" pitchFamily="34" charset="0"/>
              <a:buChar char="•"/>
            </a:pPr>
            <a:r>
              <a:rPr lang="en-US" dirty="0"/>
              <a:t>Detailed breakdown of cost – administrative and program.</a:t>
            </a:r>
          </a:p>
          <a:p>
            <a:pPr marL="457200" indent="-457200">
              <a:buFont typeface="Arial" panose="020B0604020202020204" pitchFamily="34" charset="0"/>
              <a:buChar char="•"/>
            </a:pPr>
            <a:r>
              <a:rPr lang="en-US" dirty="0"/>
              <a:t>Mandatory pass-through allocations.</a:t>
            </a:r>
          </a:p>
        </p:txBody>
      </p:sp>
    </p:spTree>
    <p:extLst>
      <p:ext uri="{BB962C8B-B14F-4D97-AF65-F5344CB8AC3E}">
        <p14:creationId xmlns:p14="http://schemas.microsoft.com/office/powerpoint/2010/main" val="4267825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DC671-E180-76AF-0CC1-C5E563EA7ED2}"/>
              </a:ext>
            </a:extLst>
          </p:cNvPr>
          <p:cNvSpPr>
            <a:spLocks noGrp="1"/>
          </p:cNvSpPr>
          <p:nvPr>
            <p:ph type="title"/>
          </p:nvPr>
        </p:nvSpPr>
        <p:spPr/>
        <p:txBody>
          <a:bodyPr/>
          <a:lstStyle/>
          <a:p>
            <a:r>
              <a:rPr lang="en-US" dirty="0"/>
              <a:t>SCIP Program Requirements</a:t>
            </a:r>
          </a:p>
        </p:txBody>
      </p:sp>
      <p:sp>
        <p:nvSpPr>
          <p:cNvPr id="3" name="Content Placeholder 2">
            <a:extLst>
              <a:ext uri="{FF2B5EF4-FFF2-40B4-BE49-F238E27FC236}">
                <a16:creationId xmlns:a16="http://schemas.microsoft.com/office/drawing/2014/main" id="{D62429E9-1150-6731-2637-8C7B16660B82}"/>
              </a:ext>
            </a:extLst>
          </p:cNvPr>
          <p:cNvSpPr>
            <a:spLocks noGrp="1"/>
          </p:cNvSpPr>
          <p:nvPr>
            <p:ph idx="1"/>
          </p:nvPr>
        </p:nvSpPr>
        <p:spPr/>
        <p:txBody>
          <a:bodyPr>
            <a:normAutofit/>
          </a:bodyPr>
          <a:lstStyle/>
          <a:p>
            <a:r>
              <a:rPr lang="en-US" dirty="0"/>
              <a:t>Develop a program plan and budget.</a:t>
            </a:r>
          </a:p>
          <a:p>
            <a:r>
              <a:rPr lang="en-US" dirty="0"/>
              <a:t>Plan and Budget must be expressly approved by BJA.</a:t>
            </a:r>
          </a:p>
          <a:p>
            <a:r>
              <a:rPr lang="en-US" dirty="0"/>
              <a:t>Subwards must be approved by BJA.</a:t>
            </a:r>
          </a:p>
          <a:p>
            <a:r>
              <a:rPr lang="en-US" dirty="0"/>
              <a:t>Mandatory pass-through requirements must be met.</a:t>
            </a:r>
          </a:p>
          <a:p>
            <a:endParaRPr lang="en-US" dirty="0"/>
          </a:p>
        </p:txBody>
      </p:sp>
    </p:spTree>
    <p:extLst>
      <p:ext uri="{BB962C8B-B14F-4D97-AF65-F5344CB8AC3E}">
        <p14:creationId xmlns:p14="http://schemas.microsoft.com/office/powerpoint/2010/main" val="1605625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A7E7A-525A-D718-9F3A-49A7FED7DA9E}"/>
              </a:ext>
            </a:extLst>
          </p:cNvPr>
          <p:cNvSpPr>
            <a:spLocks noGrp="1"/>
          </p:cNvSpPr>
          <p:nvPr>
            <p:ph type="title"/>
          </p:nvPr>
        </p:nvSpPr>
        <p:spPr/>
        <p:txBody>
          <a:bodyPr/>
          <a:lstStyle/>
          <a:p>
            <a:r>
              <a:rPr lang="en-US" dirty="0"/>
              <a:t>DFA-IGS Role</a:t>
            </a:r>
          </a:p>
        </p:txBody>
      </p:sp>
      <p:sp>
        <p:nvSpPr>
          <p:cNvPr id="3" name="Content Placeholder 2">
            <a:extLst>
              <a:ext uri="{FF2B5EF4-FFF2-40B4-BE49-F238E27FC236}">
                <a16:creationId xmlns:a16="http://schemas.microsoft.com/office/drawing/2014/main" id="{8C19882C-F0A0-C9E3-AC79-650D6A7E4F63}"/>
              </a:ext>
            </a:extLst>
          </p:cNvPr>
          <p:cNvSpPr>
            <a:spLocks noGrp="1"/>
          </p:cNvSpPr>
          <p:nvPr>
            <p:ph idx="1"/>
          </p:nvPr>
        </p:nvSpPr>
        <p:spPr/>
        <p:txBody>
          <a:bodyPr>
            <a:normAutofit/>
          </a:bodyPr>
          <a:lstStyle/>
          <a:p>
            <a:r>
              <a:rPr lang="en-US" dirty="0"/>
              <a:t>Department of Finance and Administration, Office of Intergovernmental Services (DFA-IGS) administers the SCIP grant and performs oversight actions including coordination with the federal agency, facilitation with SCIP Advisory Board and the AADACC, for completion of the the SCIP Plan and Budget. </a:t>
            </a:r>
          </a:p>
          <a:p>
            <a:r>
              <a:rPr lang="en-US" dirty="0"/>
              <a:t>DFA-IGS will submit the SCIP Plan and Budget to BJA federal agency once it is approved by the AADACC.</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425112584"/>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Universal presentation</Template>
  <TotalTime>1444</TotalTime>
  <Words>639</Words>
  <Application>Microsoft Office PowerPoint</Application>
  <PresentationFormat>Widescreen</PresentationFormat>
  <Paragraphs>81</Paragraphs>
  <Slides>15</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Courier New</vt:lpstr>
      <vt:lpstr>Tenorite</vt:lpstr>
      <vt:lpstr>Wingdings</vt:lpstr>
      <vt:lpstr>Custom</vt:lpstr>
      <vt:lpstr>Byrne State Crisis Intervention Program (SCIP) Advisory Board Overview &amp; Discussion 4.24.25</vt:lpstr>
      <vt:lpstr>Discussion Agenda</vt:lpstr>
      <vt:lpstr>Arkansas Allocation</vt:lpstr>
      <vt:lpstr>Arkansas Focus Areas</vt:lpstr>
      <vt:lpstr>Planned Use of Funds</vt:lpstr>
      <vt:lpstr>SCIP Program &amp; Budget Plan</vt:lpstr>
      <vt:lpstr>SCIP Program &amp; Budget Plan (cont’d)</vt:lpstr>
      <vt:lpstr>SCIP Program Requirements</vt:lpstr>
      <vt:lpstr>DFA-IGS Role</vt:lpstr>
      <vt:lpstr>SCIP Advisory Board Role</vt:lpstr>
      <vt:lpstr>AADACC Role</vt:lpstr>
      <vt:lpstr>Technical Assistance</vt:lpstr>
      <vt:lpstr>Recommended Next Steps</vt:lpstr>
      <vt:lpstr>Additional Resources</vt:lpstr>
      <vt:lpstr>Discussion &amp; Questions?</vt:lpstr>
    </vt:vector>
  </TitlesOfParts>
  <Company>Arkansas Department of Finance and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Byrne State Crisis Intervention Program (SCIP) Arkansas’s Strategic Plan for Fund Utilization Presented by: Doris Smith April 24, 2025</dc:title>
  <dc:creator>Jenna Gilliam</dc:creator>
  <cp:lastModifiedBy>Marlena West</cp:lastModifiedBy>
  <cp:revision>30</cp:revision>
  <dcterms:created xsi:type="dcterms:W3CDTF">2025-04-23T15:15:22Z</dcterms:created>
  <dcterms:modified xsi:type="dcterms:W3CDTF">2025-04-25T19:08:59Z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