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99" r:id="rId7"/>
    <p:sldId id="301" r:id="rId8"/>
    <p:sldId id="302" r:id="rId9"/>
    <p:sldId id="303" r:id="rId10"/>
    <p:sldId id="304" r:id="rId11"/>
    <p:sldId id="305" r:id="rId1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1D5FD4-0218-42E2-BEBF-8EDBAF010330}" v="3" dt="2025-04-22T14:28:10.226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646" autoAdjust="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outlineViewPr>
    <p:cViewPr>
      <p:scale>
        <a:sx n="33" d="100"/>
        <a:sy n="33" d="100"/>
      </p:scale>
      <p:origin x="0" y="-5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7325"/>
    </p:cViewPr>
  </p:sorterViewPr>
  <p:notesViewPr>
    <p:cSldViewPr snapToGrid="0">
      <p:cViewPr varScale="1">
        <p:scale>
          <a:sx n="58" d="100"/>
          <a:sy n="58" d="100"/>
        </p:scale>
        <p:origin x="2371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B8B65A-D69F-C26C-B67E-036EF77BF1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2B9064-AE57-427F-E5AF-71DE7D52FE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190EA-5EEC-4300-B6AE-D9734C6C648E}" type="datetimeFigureOut">
              <a:rPr lang="en-US" smtClean="0"/>
              <a:t>4/25/2025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86157A-CEB9-B0FC-3A49-BE950AEAD6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19CA0-A57D-42D7-A625-56C22D0FA7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F3A6F-DEFA-45E0-9496-BEE7C2C6F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0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4/25/2025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54113"/>
            <a:ext cx="55403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85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47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620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625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278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78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394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499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3537B6D-42A5-F449-2691-321A167F7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3419"/>
            <a:ext cx="12192000" cy="6861419"/>
            <a:chOff x="0" y="-3419"/>
            <a:chExt cx="12192000" cy="686141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02465C8-266D-104C-9C49-323DF4A8277E}"/>
                </a:ext>
              </a:extLst>
            </p:cNvPr>
            <p:cNvSpPr/>
            <p:nvPr userDrawn="1"/>
          </p:nvSpPr>
          <p:spPr>
            <a:xfrm>
              <a:off x="583746" y="4960030"/>
              <a:ext cx="1551214" cy="1551214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7979A1C-BF60-B345-A664-2E4F7A3461EB}"/>
                </a:ext>
              </a:extLst>
            </p:cNvPr>
            <p:cNvSpPr/>
            <p:nvPr userDrawn="1"/>
          </p:nvSpPr>
          <p:spPr>
            <a:xfrm>
              <a:off x="1" y="4571999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8080B3E-915C-2D4C-8608-596E1BFD6387}"/>
                </a:ext>
              </a:extLst>
            </p:cNvPr>
            <p:cNvSpPr/>
            <p:nvPr userDrawn="1"/>
          </p:nvSpPr>
          <p:spPr>
            <a:xfrm>
              <a:off x="1" y="5739492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-3419"/>
              <a:ext cx="3927573" cy="3165022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9E240E8A-950E-7946-826C-415CB5DACA43}"/>
                </a:ext>
              </a:extLst>
            </p:cNvPr>
            <p:cNvSpPr/>
            <p:nvPr userDrawn="1"/>
          </p:nvSpPr>
          <p:spPr>
            <a:xfrm>
              <a:off x="11024507" y="4580708"/>
              <a:ext cx="1167493" cy="2277292"/>
            </a:xfrm>
            <a:custGeom>
              <a:avLst/>
              <a:gdLst>
                <a:gd name="connsiteX0" fmla="*/ 1167473 w 1167493"/>
                <a:gd name="connsiteY0" fmla="*/ 0 h 2272167"/>
                <a:gd name="connsiteX1" fmla="*/ 1167493 w 1167493"/>
                <a:gd name="connsiteY1" fmla="*/ 0 h 2272167"/>
                <a:gd name="connsiteX2" fmla="*/ 1167493 w 1167493"/>
                <a:gd name="connsiteY2" fmla="*/ 492960 h 2272167"/>
                <a:gd name="connsiteX3" fmla="*/ 1167493 w 1167493"/>
                <a:gd name="connsiteY3" fmla="*/ 720385 h 2272167"/>
                <a:gd name="connsiteX4" fmla="*/ 1167493 w 1167493"/>
                <a:gd name="connsiteY4" fmla="*/ 2272167 h 2272167"/>
                <a:gd name="connsiteX5" fmla="*/ 0 w 1167493"/>
                <a:gd name="connsiteY5" fmla="*/ 2272167 h 2272167"/>
                <a:gd name="connsiteX6" fmla="*/ 0 w 1167493"/>
                <a:gd name="connsiteY6" fmla="*/ 1898074 h 2272167"/>
                <a:gd name="connsiteX7" fmla="*/ 0 w 1167493"/>
                <a:gd name="connsiteY7" fmla="*/ 1271597 h 2272167"/>
                <a:gd name="connsiteX8" fmla="*/ 0 w 1167493"/>
                <a:gd name="connsiteY8" fmla="*/ 1177688 h 2272167"/>
                <a:gd name="connsiteX9" fmla="*/ 1048124 w 1167493"/>
                <a:gd name="connsiteY9" fmla="*/ 6080 h 2272167"/>
                <a:gd name="connsiteX10" fmla="*/ 1167473 w 1167493"/>
                <a:gd name="connsiteY10" fmla="*/ 0 h 227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7493" h="2272167">
                  <a:moveTo>
                    <a:pt x="1167473" y="0"/>
                  </a:moveTo>
                  <a:lnTo>
                    <a:pt x="1167493" y="0"/>
                  </a:lnTo>
                  <a:lnTo>
                    <a:pt x="1167493" y="492960"/>
                  </a:lnTo>
                  <a:lnTo>
                    <a:pt x="1167493" y="720385"/>
                  </a:lnTo>
                  <a:lnTo>
                    <a:pt x="1167493" y="2272167"/>
                  </a:lnTo>
                  <a:lnTo>
                    <a:pt x="0" y="2272167"/>
                  </a:lnTo>
                  <a:lnTo>
                    <a:pt x="0" y="1898074"/>
                  </a:lnTo>
                  <a:lnTo>
                    <a:pt x="0" y="1271597"/>
                  </a:lnTo>
                  <a:lnTo>
                    <a:pt x="0" y="1177688"/>
                  </a:lnTo>
                  <a:cubicBezTo>
                    <a:pt x="0" y="567919"/>
                    <a:pt x="459408" y="66389"/>
                    <a:pt x="1048124" y="6080"/>
                  </a:cubicBezTo>
                  <a:lnTo>
                    <a:pt x="116747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232913"/>
            <a:ext cx="7096933" cy="383013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8864" y="102021"/>
            <a:ext cx="9779183" cy="1744415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8865" y="2017467"/>
            <a:ext cx="9779182" cy="3366815"/>
          </a:xfrm>
        </p:spPr>
        <p:txBody>
          <a:bodyPr>
            <a:norm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08822" cy="6858003"/>
            <a:chOff x="0" y="-1"/>
            <a:chExt cx="12208822" cy="685800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734DEB1-EC02-2E42-9292-4ADD115060A5}"/>
                </a:ext>
              </a:extLst>
            </p:cNvPr>
            <p:cNvSpPr/>
            <p:nvPr userDrawn="1"/>
          </p:nvSpPr>
          <p:spPr>
            <a:xfrm rot="5400000" flipH="1" flipV="1">
              <a:off x="10344100" y="438098"/>
              <a:ext cx="2285999" cy="1409801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45085"/>
            <a:ext cx="9779183" cy="1600835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EED44-783E-8705-4119-D7E9F7D4F2B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166087" y="2652713"/>
            <a:ext cx="9780587" cy="3436936"/>
          </a:xfrm>
        </p:spPr>
        <p:txBody>
          <a:bodyPr>
            <a:normAutofit/>
          </a:bodyPr>
          <a:lstStyle>
            <a:lvl1pPr marL="34290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1pPr>
            <a:lvl2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109728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37160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7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5FBCE6F-2AA9-31FE-8148-33B480735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067EACEC-C2DD-EA42-8504-176673AD1F20}"/>
                </a:ext>
              </a:extLst>
            </p:cNvPr>
            <p:cNvSpPr/>
            <p:nvPr userDrawn="1"/>
          </p:nvSpPr>
          <p:spPr>
            <a:xfrm>
              <a:off x="0" y="0"/>
              <a:ext cx="8025490" cy="6858000"/>
            </a:xfrm>
            <a:custGeom>
              <a:avLst/>
              <a:gdLst>
                <a:gd name="connsiteX0" fmla="*/ 0 w 8025490"/>
                <a:gd name="connsiteY0" fmla="*/ 0 h 6858000"/>
                <a:gd name="connsiteX1" fmla="*/ 4596490 w 8025490"/>
                <a:gd name="connsiteY1" fmla="*/ 0 h 6858000"/>
                <a:gd name="connsiteX2" fmla="*/ 8025490 w 8025490"/>
                <a:gd name="connsiteY2" fmla="*/ 3429000 h 6858000"/>
                <a:gd name="connsiteX3" fmla="*/ 4596490 w 8025490"/>
                <a:gd name="connsiteY3" fmla="*/ 6858000 h 6858000"/>
                <a:gd name="connsiteX4" fmla="*/ 0 w 8025490"/>
                <a:gd name="connsiteY4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25490" h="6858000">
                  <a:moveTo>
                    <a:pt x="0" y="0"/>
                  </a:moveTo>
                  <a:lnTo>
                    <a:pt x="4596490" y="0"/>
                  </a:lnTo>
                  <a:cubicBezTo>
                    <a:pt x="6490274" y="0"/>
                    <a:pt x="8025490" y="1535216"/>
                    <a:pt x="8025490" y="3429000"/>
                  </a:cubicBezTo>
                  <a:cubicBezTo>
                    <a:pt x="8025490" y="5322784"/>
                    <a:pt x="6490274" y="6858000"/>
                    <a:pt x="4596490" y="6858000"/>
                  </a:cubicBezTo>
                  <a:lnTo>
                    <a:pt x="0" y="68580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9843C7E-5704-7A46-8974-F3BFA42E7310}"/>
                </a:ext>
              </a:extLst>
            </p:cNvPr>
            <p:cNvGrpSpPr/>
            <p:nvPr userDrawn="1"/>
          </p:nvGrpSpPr>
          <p:grpSpPr>
            <a:xfrm rot="16200000">
              <a:off x="8286528" y="2207195"/>
              <a:ext cx="3032351" cy="2443610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0B179973-08D2-EF40-B516-35E75E906394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C811FF3-E48A-194D-8022-65F8C3A17449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77553"/>
            <a:ext cx="6245912" cy="3269447"/>
          </a:xfrm>
        </p:spPr>
        <p:txBody>
          <a:bodyPr bIns="0"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4" y="3492896"/>
            <a:ext cx="6245912" cy="91285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14DB56B5-5DD7-95E3-52B2-EDC4B3F13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601200" cy="1653371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4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A0E8D4A-B13C-C7EE-5E27-278124A12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69008"/>
            <a:ext cx="9779183" cy="1706563"/>
          </a:xfrm>
        </p:spPr>
        <p:txBody>
          <a:bodyPr anchor="b">
            <a:noAutofit/>
          </a:bodyPr>
          <a:lstStyle>
            <a:lvl1pPr>
              <a:defRPr sz="4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26B296A-EB6A-9BE9-E813-B15C46524F4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530352" indent="-530352">
              <a:spcBef>
                <a:spcPts val="1000"/>
              </a:spcBef>
              <a:buFont typeface="+mj-lt"/>
              <a:buAutoNum type="arabicPeriod"/>
              <a:defRPr sz="2000">
                <a:solidFill>
                  <a:schemeClr val="bg1"/>
                </a:solidFill>
                <a:latin typeface="+mn-lt"/>
              </a:defRPr>
            </a:lvl1pPr>
            <a:lvl2pPr marL="1097280" indent="-530352">
              <a:spcBef>
                <a:spcPts val="1000"/>
              </a:spcBef>
              <a:buFont typeface="+mj-lt"/>
              <a:buAutoNum type="alphaLcPeriod"/>
              <a:defRPr sz="2000">
                <a:solidFill>
                  <a:schemeClr val="bg1"/>
                </a:solidFill>
                <a:latin typeface="+mn-lt"/>
              </a:defRPr>
            </a:lvl2pPr>
            <a:lvl3pPr marL="1645920" indent="-530352">
              <a:spcBef>
                <a:spcPts val="1000"/>
              </a:spcBef>
              <a:buFont typeface="+mj-lt"/>
              <a:buAutoNum type="arabicParenR"/>
              <a:defRPr sz="2000">
                <a:solidFill>
                  <a:schemeClr val="bg1"/>
                </a:solidFill>
                <a:latin typeface="+mn-lt"/>
              </a:defRPr>
            </a:lvl3pPr>
            <a:lvl4pPr marL="1920240" indent="-530352">
              <a:spcBef>
                <a:spcPts val="1000"/>
              </a:spcBef>
              <a:buFont typeface="+mj-lt"/>
              <a:buAutoNum type="alphaLcParenR"/>
              <a:defRPr sz="2000">
                <a:solidFill>
                  <a:schemeClr val="bg1"/>
                </a:solidFill>
                <a:latin typeface="+mn-lt"/>
              </a:defRPr>
            </a:lvl4pPr>
            <a:lvl5pPr marL="2560320" indent="-514350">
              <a:spcBef>
                <a:spcPts val="1000"/>
              </a:spcBef>
              <a:buFont typeface="+mj-lt"/>
              <a:buAutoNum type="romanLcPeriod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435B7D5-E7F8-1267-8942-3C97BE836B98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42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4832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8AD52EA-B01E-8D38-D87A-BF7EB5B58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192001" cy="6864796"/>
            <a:chOff x="0" y="-1"/>
            <a:chExt cx="12192001" cy="686479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AC79249-FDC0-364D-A734-AE1DE1605D28}"/>
                </a:ext>
              </a:extLst>
            </p:cNvPr>
            <p:cNvSpPr/>
            <p:nvPr userDrawn="1"/>
          </p:nvSpPr>
          <p:spPr>
            <a:xfrm>
              <a:off x="8264426" y="0"/>
              <a:ext cx="3927574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3685939"/>
              <a:ext cx="3927573" cy="3178856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9563C76-BC00-DE47-88F5-C24D3CE3325A}"/>
                </a:ext>
              </a:extLst>
            </p:cNvPr>
            <p:cNvSpPr/>
            <p:nvPr userDrawn="1"/>
          </p:nvSpPr>
          <p:spPr>
            <a:xfrm>
              <a:off x="10228214" y="-1"/>
              <a:ext cx="1963787" cy="3178856"/>
            </a:xfrm>
            <a:custGeom>
              <a:avLst/>
              <a:gdLst>
                <a:gd name="connsiteX0" fmla="*/ 0 w 1963787"/>
                <a:gd name="connsiteY0" fmla="*/ 0 h 3178856"/>
                <a:gd name="connsiteX1" fmla="*/ 1963787 w 1963787"/>
                <a:gd name="connsiteY1" fmla="*/ 0 h 3178856"/>
                <a:gd name="connsiteX2" fmla="*/ 1963787 w 1963787"/>
                <a:gd name="connsiteY2" fmla="*/ 1967129 h 3178856"/>
                <a:gd name="connsiteX3" fmla="*/ 1963787 w 1963787"/>
                <a:gd name="connsiteY3" fmla="*/ 2349671 h 3178856"/>
                <a:gd name="connsiteX4" fmla="*/ 1963787 w 1963787"/>
                <a:gd name="connsiteY4" fmla="*/ 3178856 h 3178856"/>
                <a:gd name="connsiteX5" fmla="*/ 1963753 w 1963787"/>
                <a:gd name="connsiteY5" fmla="*/ 3178856 h 3178856"/>
                <a:gd name="connsiteX6" fmla="*/ 1763002 w 1963787"/>
                <a:gd name="connsiteY6" fmla="*/ 3168629 h 3178856"/>
                <a:gd name="connsiteX7" fmla="*/ 0 w 1963787"/>
                <a:gd name="connsiteY7" fmla="*/ 1197921 h 3178856"/>
                <a:gd name="connsiteX8" fmla="*/ 0 w 1963787"/>
                <a:gd name="connsiteY8" fmla="*/ 1039961 h 3178856"/>
                <a:gd name="connsiteX9" fmla="*/ 0 w 1963787"/>
                <a:gd name="connsiteY9" fmla="*/ 0 h 3178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3787" h="3178856">
                  <a:moveTo>
                    <a:pt x="0" y="0"/>
                  </a:moveTo>
                  <a:lnTo>
                    <a:pt x="1963787" y="0"/>
                  </a:lnTo>
                  <a:lnTo>
                    <a:pt x="1963787" y="1967129"/>
                  </a:lnTo>
                  <a:lnTo>
                    <a:pt x="1963787" y="2349671"/>
                  </a:lnTo>
                  <a:lnTo>
                    <a:pt x="1963787" y="3178856"/>
                  </a:lnTo>
                  <a:lnTo>
                    <a:pt x="1963753" y="3178856"/>
                  </a:lnTo>
                  <a:lnTo>
                    <a:pt x="1763002" y="3168629"/>
                  </a:lnTo>
                  <a:cubicBezTo>
                    <a:pt x="772749" y="3067186"/>
                    <a:pt x="0" y="2223585"/>
                    <a:pt x="0" y="1197921"/>
                  </a:cubicBezTo>
                  <a:lnTo>
                    <a:pt x="0" y="1039961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252549"/>
            <a:ext cx="6220278" cy="3262811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85939"/>
            <a:ext cx="6220277" cy="291951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59" r:id="rId4"/>
    <p:sldLayoutId id="2147483668" r:id="rId5"/>
    <p:sldLayoutId id="2147483669" r:id="rId6"/>
    <p:sldLayoutId id="2147483661" r:id="rId7"/>
    <p:sldLayoutId id="2147483666" r:id="rId8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Doris.Smith@dfa.Arkansas.gov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licia.Christopher@dfa.Arkansas.gov" TargetMode="External"/><Relationship Id="rId4" Type="http://schemas.openxmlformats.org/officeDocument/2006/relationships/hyperlink" Target="mailto:Jenna.Gilliam@dfa.Arkansas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232913"/>
            <a:ext cx="7096933" cy="4380184"/>
          </a:xfrm>
        </p:spPr>
        <p:txBody>
          <a:bodyPr/>
          <a:lstStyle/>
          <a:p>
            <a:r>
              <a:rPr lang="en-US" dirty="0"/>
              <a:t>Ensuring Compliance &amp; Maximizing Grant Impact</a:t>
            </a:r>
            <a:br>
              <a:rPr lang="en-US" sz="4400" dirty="0"/>
            </a:br>
            <a:r>
              <a:rPr lang="en-US" sz="4400"/>
              <a:t>April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864" y="102021"/>
            <a:ext cx="9779183" cy="1744415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865" y="2017467"/>
            <a:ext cx="9779182" cy="33668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Our review of </a:t>
            </a:r>
            <a:r>
              <a:rPr lang="en-US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FY24 grant expenditures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has identified </a:t>
            </a:r>
            <a:r>
              <a:rPr lang="en-US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key compliance challenges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However, we recognize the dedication of our grant recipients and are committed to </a:t>
            </a:r>
            <a:r>
              <a:rPr lang="en-US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working together on solutions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This presentation outlines </a:t>
            </a:r>
            <a:r>
              <a:rPr lang="en-US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compliance issues, resolution strategies, and extended funding opportunities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to support program success.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864" y="102021"/>
            <a:ext cx="9779183" cy="1744415"/>
          </a:xfrm>
        </p:spPr>
        <p:txBody>
          <a:bodyPr/>
          <a:lstStyle/>
          <a:p>
            <a:r>
              <a:rPr lang="en-US" dirty="0"/>
              <a:t>Key Issues &amp; Areas for Improvement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865" y="2017467"/>
            <a:ext cx="9779182" cy="3366815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Use of Funds for Non-Direct Costs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Some expenses were allocated to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facility upgrades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liability insurance, and salaries for non-direct program staff.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These costs are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outside the grant’s allowable scope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but we can explore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budget modifications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1800" b="1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Unacceptable Supporting Documentation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Handwritten invoices that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lack detail and verifiability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Missing or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incomplete documentation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for certain expenditures.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Expenditures Outside of the Approved Fiscal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Some recipients charged expenses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beyond FY24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which requires adjustments.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Hard-to-Audit Expenses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use of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gift cards and gas cards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requires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additional oversight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to ensure compliance.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kern="100" dirty="0">
              <a:solidFill>
                <a:srgbClr val="FF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08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864" y="102021"/>
            <a:ext cx="9779183" cy="1744415"/>
          </a:xfrm>
        </p:spPr>
        <p:txBody>
          <a:bodyPr/>
          <a:lstStyle/>
          <a:p>
            <a:r>
              <a:rPr lang="en-US" dirty="0"/>
              <a:t>Resolution Strategy-Budget Modifications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865" y="2017467"/>
            <a:ext cx="9779182" cy="33668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Offset Disallowed Costs with Allowable Expenses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 funds were allocated to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non-qualifying expenses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recipients may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reallocate budgets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to cover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approved expenditures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Facility upgrades could shift toward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equipment purchases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and administrative costs could be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absorbed into program delivery expenses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Extend Spending Timeline Through 2025 Year-End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Approved expenditures can be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restructured and carried forward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into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FY25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This allows organizations to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maximize grant impact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while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remaining compliant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2400" b="1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2400" b="1" kern="100" dirty="0">
              <a:solidFill>
                <a:srgbClr val="FF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304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864" y="102021"/>
            <a:ext cx="9779183" cy="1744415"/>
          </a:xfrm>
        </p:spPr>
        <p:txBody>
          <a:bodyPr/>
          <a:lstStyle/>
          <a:p>
            <a:r>
              <a:rPr lang="en-US" dirty="0"/>
              <a:t>Strengthening Compliance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865" y="2017467"/>
            <a:ext cx="9779182" cy="33668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Reinforce Grant Guidelines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Distribute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detailed documentation standards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and offer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training sessions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to ensure clarity.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Implement Stricter Monitoring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Conduct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monthly financial reviews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and periodic site visits to ensure proper expense tracking.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Require Pre-Approval for High-Risk Expenses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Expenses such as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gift cards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will require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pre-approval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to maintain transparency.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2400" b="1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2400" b="1" kern="100" dirty="0">
              <a:solidFill>
                <a:srgbClr val="FF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547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864" y="102021"/>
            <a:ext cx="9779183" cy="1744415"/>
          </a:xfrm>
        </p:spPr>
        <p:txBody>
          <a:bodyPr/>
          <a:lstStyle/>
          <a:p>
            <a:r>
              <a:rPr lang="en-US" dirty="0"/>
              <a:t>Next Steps for Compliance &amp;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865" y="2017467"/>
            <a:ext cx="9779182" cy="336681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Customized Notifications to Recipients: Recipients will receive tailored compliance adjustment letters: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Compliant Letters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Closing out minor clarifications.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Noncompliant (Budget Modification Option)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Adjusting budgets to cover allowable expenses instead of requiring refunds.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Noncompliant (Extended Timeline Option)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Extending spending authorization through 2025 year-end.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Noncompliant (Refund &amp; Corrective Plan)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Partial refund plus future compliance improvement plan.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Future Grant Applications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Upcoming grant cycles will include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clarified guidelines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and require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proof of nonprofit status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sz="2400" b="1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2400" b="1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2400" b="1" kern="100" dirty="0">
              <a:solidFill>
                <a:srgbClr val="FF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762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864" y="102021"/>
            <a:ext cx="9779183" cy="1744415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865" y="2017467"/>
            <a:ext cx="9779182" cy="33668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Compliance is important, but we also recognize the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value of flexibility and support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By implementing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budget modifications, extended timelines, and clearer documentation standards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we can ensure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successful program execution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Thank you for your dedication. Let’s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work together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to strengthen the impact of these funds!</a:t>
            </a: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2400" b="1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2400" b="1" kern="100" dirty="0">
              <a:solidFill>
                <a:srgbClr val="FF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75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864" y="102021"/>
            <a:ext cx="9779183" cy="1744415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865" y="2017467"/>
            <a:ext cx="9779182" cy="33668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 you need any further assistance, please feel free to contact:</a:t>
            </a: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Doris Smith, DFA-IGS Administrator, </a:t>
            </a:r>
            <a:r>
              <a:rPr lang="en-U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Doris.Smith@dfa.Arkansas.gov</a:t>
            </a:r>
            <a:endParaRPr lang="en-US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Jenna Gilliam, DFA-IGS Assistant Administrator, </a:t>
            </a:r>
            <a:r>
              <a:rPr lang="en-U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Jenna.Gilliam@dfa.Arkansas.gov</a:t>
            </a:r>
            <a:endParaRPr lang="en-US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Alicia Christopher, Fiscal Support Supervisor, 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Alicia.Christopher</a:t>
            </a:r>
            <a:r>
              <a:rPr lang="en-U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@dfa.Arkansas.gov</a:t>
            </a:r>
            <a:endParaRPr lang="en-US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2400" b="1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2400" b="1" kern="100" dirty="0">
              <a:solidFill>
                <a:srgbClr val="FF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574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45331398_Win32_SL_V13" id="{C59E605D-C281-4A06-BDA0-E97A35AC3AA8}" vid="{25D1D206-DA25-4050-926A-BD6D3A1B50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A8381C-73EB-48EA-B45F-7B7C8C7DF4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E98C35-9ECE-4425-BCBA-00E118C705CE}">
  <ds:schemaRefs>
    <ds:schemaRef ds:uri="http://www.w3.org/XML/1998/namespace"/>
    <ds:schemaRef ds:uri="http://schemas.microsoft.com/sharepoint/v3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16c05727-aa75-4e4a-9b5f-8a80a1165891"/>
    <ds:schemaRef ds:uri="230e9df3-be65-4c73-a93b-d1236ebd677e"/>
    <ds:schemaRef ds:uri="http://schemas.microsoft.com/office/infopath/2007/PartnerControls"/>
    <ds:schemaRef ds:uri="http://schemas.openxmlformats.org/package/2006/metadata/core-properties"/>
    <ds:schemaRef ds:uri="71af3243-3dd4-4a8d-8c0d-dd76da1f02a5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AA6A711-2C3F-4EC0-B88B-62D7408511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Universal presentation</Template>
  <TotalTime>23</TotalTime>
  <Words>498</Words>
  <Application>Microsoft Office PowerPoint</Application>
  <PresentationFormat>Widescreen</PresentationFormat>
  <Paragraphs>75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Aptos</vt:lpstr>
      <vt:lpstr>Arial</vt:lpstr>
      <vt:lpstr>Calibri</vt:lpstr>
      <vt:lpstr>Symbol</vt:lpstr>
      <vt:lpstr>Tenorite</vt:lpstr>
      <vt:lpstr>Wingdings</vt:lpstr>
      <vt:lpstr>Custom</vt:lpstr>
      <vt:lpstr>Ensuring Compliance &amp; Maximizing Grant Impact April 2025</vt:lpstr>
      <vt:lpstr>Overview</vt:lpstr>
      <vt:lpstr>Key Issues &amp; Areas for Improvement</vt:lpstr>
      <vt:lpstr>Resolution Strategy-Budget Modifications</vt:lpstr>
      <vt:lpstr>Strengthening Compliance Together</vt:lpstr>
      <vt:lpstr>Next Steps for Compliance &amp; Support</vt:lpstr>
      <vt:lpstr>Conclusion</vt:lpstr>
      <vt:lpstr>Questions?</vt:lpstr>
    </vt:vector>
  </TitlesOfParts>
  <Company>Arkansas Department of Finance and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Ensuring Compliance &amp; Maximizing Grant Impact Presented by: Jenna Gilliam April 22, 2025</dc:title>
  <dc:creator>Jenna Gilliam</dc:creator>
  <cp:lastModifiedBy>Marlena West</cp:lastModifiedBy>
  <cp:revision>4</cp:revision>
  <cp:lastPrinted>2025-04-22T14:24:35Z</cp:lastPrinted>
  <dcterms:created xsi:type="dcterms:W3CDTF">2025-04-22T13:43:17Z</dcterms:created>
  <dcterms:modified xsi:type="dcterms:W3CDTF">2025-04-25T17:06:40Z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