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99" r:id="rId7"/>
    <p:sldId id="301" r:id="rId8"/>
    <p:sldId id="302" r:id="rId9"/>
    <p:sldId id="303" r:id="rId10"/>
    <p:sldId id="304" r:id="rId11"/>
    <p:sldId id="305" r:id="rId1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1D5FD4-0218-42E2-BEBF-8EDBAF010330}" v="3" dt="2025-04-22T14:28:10.226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646" autoAdjust="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2371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54113"/>
            <a:ext cx="55403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620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625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278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578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394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99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anchor="b">
            <a:noAutofit/>
          </a:bodyPr>
          <a:lstStyle>
            <a:lvl1pPr>
              <a:defRPr sz="4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sz="2000">
                <a:solidFill>
                  <a:schemeClr val="bg1"/>
                </a:solidFill>
                <a:latin typeface="+mn-lt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sz="2000">
                <a:solidFill>
                  <a:schemeClr val="bg1"/>
                </a:solidFill>
                <a:latin typeface="+mn-lt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sz="2000">
                <a:solidFill>
                  <a:schemeClr val="bg1"/>
                </a:solidFill>
                <a:latin typeface="+mn-lt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sz="2000">
                <a:solidFill>
                  <a:schemeClr val="bg1"/>
                </a:solidFill>
                <a:latin typeface="+mn-lt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59" r:id="rId4"/>
    <p:sldLayoutId id="2147483668" r:id="rId5"/>
    <p:sldLayoutId id="2147483669" r:id="rId6"/>
    <p:sldLayoutId id="2147483661" r:id="rId7"/>
    <p:sldLayoutId id="2147483666" r:id="rId8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Doris.Smith@dfa.Arkansas.gov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licia.Christopher@dfa.Arkansas.gov" TargetMode="External"/><Relationship Id="rId4" Type="http://schemas.openxmlformats.org/officeDocument/2006/relationships/hyperlink" Target="mailto:Jenna.Gilliam@dfa.Arkansas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7096933" cy="4380184"/>
          </a:xfrm>
        </p:spPr>
        <p:txBody>
          <a:bodyPr/>
          <a:lstStyle/>
          <a:p>
            <a:r>
              <a:rPr lang="en-US" dirty="0"/>
              <a:t>Ensuring Compliance &amp; Maximizing Grant Impact</a:t>
            </a:r>
            <a:br>
              <a:rPr lang="en-US" sz="4400" dirty="0"/>
            </a:br>
            <a:r>
              <a:rPr lang="en-US" sz="4400"/>
              <a:t>April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5" y="2017467"/>
            <a:ext cx="9779182" cy="33668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Our review of </a:t>
            </a: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FY24 grant expenditures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has identified </a:t>
            </a: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 compliance challenges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However, we recognize the dedication of our grant recipients and are committed to </a:t>
            </a: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working together on solutions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presentation outlines </a:t>
            </a: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compliance issues, resolution strategies, and extended funding opportunities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support program success.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</p:spPr>
        <p:txBody>
          <a:bodyPr/>
          <a:lstStyle/>
          <a:p>
            <a:r>
              <a:rPr lang="en-US" dirty="0"/>
              <a:t>Key Issues &amp; Areas for 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5" y="2017467"/>
            <a:ext cx="9779182" cy="3366815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Use of Funds for Non-Direct Costs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Some expenses were allocated to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facility upgrades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liability insurance, and salaries for non-direct program staff.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These costs are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outside the grant’s allowable scope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but we can explore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budget modifications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8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Unacceptable Supporting Documentation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Handwritten invoices that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lack detail and verifiability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Missing or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incomplete documentation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for certain expenditures.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Expenditures Outside of the Approved Fiscal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Some recipients charged expenses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beyond FY24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which requires adjustments.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Hard-to-Audit Expenses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use of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gift cards and gas cards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requires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additional oversight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ensure compliance.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kern="100" dirty="0">
              <a:solidFill>
                <a:srgbClr val="FF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08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</p:spPr>
        <p:txBody>
          <a:bodyPr/>
          <a:lstStyle/>
          <a:p>
            <a:r>
              <a:rPr lang="en-US" dirty="0"/>
              <a:t>Resolution Strategy-Budget Modifications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5" y="2017467"/>
            <a:ext cx="9779182" cy="33668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Offset Disallowed Costs with Allowable Expenses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funds were allocated to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non-qualifying expenses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recipients may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reallocate budgets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cover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approved expenditures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Facility upgrades could shift toward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equipment purchases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and administrative costs could be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absorbed into program delivery expenses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Extend Spending Timeline Through 2025 Year-End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Approved expenditures can be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restructured and carried forward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into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FY25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allows organizations to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maximize grant impact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while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remaining compliant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400" b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400" b="1" kern="100" dirty="0">
              <a:solidFill>
                <a:srgbClr val="FF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304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</p:spPr>
        <p:txBody>
          <a:bodyPr/>
          <a:lstStyle/>
          <a:p>
            <a:r>
              <a:rPr lang="en-US" dirty="0"/>
              <a:t>Strengthening Compliance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5" y="2017467"/>
            <a:ext cx="9779182" cy="33668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Reinforce Grant Guidelines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Distribute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detailed documentation standards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and offer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training sessions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ensure clarity.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Implement Stricter Monitoring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Conduct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monthly financial reviews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and periodic site visits to ensure proper expense tracking.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Require Pre-Approval for High-Risk Expenses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Expenses such as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gift cards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will require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pre-approval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maintain transparency.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400" b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400" b="1" kern="100" dirty="0">
              <a:solidFill>
                <a:srgbClr val="FF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547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</p:spPr>
        <p:txBody>
          <a:bodyPr/>
          <a:lstStyle/>
          <a:p>
            <a:r>
              <a:rPr lang="en-US" dirty="0"/>
              <a:t>Next Steps for Compliance &amp;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5" y="2017467"/>
            <a:ext cx="9779182" cy="336681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Customized Notifications to Recipients: Recipients will receive tailored compliance adjustment letters: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Compliant Letters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Closing out minor clarifications.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Noncompliant (Budget Modification Option)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Adjusting budgets to cover allowable expenses instead of requiring refunds.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Noncompliant (Extended Timeline Option)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Extending spending authorization through 2025 year-end.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Noncompliant (Refund &amp; Corrective Plan)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Partial refund plus future compliance improvement plan.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Future Grant Applications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Upcoming grant cycles will include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clarified guidelines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and require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proof of nonprofit status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sz="2400" b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400" b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400" b="1" kern="100" dirty="0">
              <a:solidFill>
                <a:srgbClr val="FF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762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5" y="2017467"/>
            <a:ext cx="9779182" cy="33668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Compliance is important, but we also recognize the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value of flexibility and support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By implementing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budget modifications, extended timelines, and clearer documentation standards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we can ensure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successful program execution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Thank you for your dedication. Let’s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work together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strengthen the impact of these funds!</a:t>
            </a: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400" b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400" b="1" kern="100" dirty="0">
              <a:solidFill>
                <a:srgbClr val="FF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75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5" y="2017467"/>
            <a:ext cx="9779182" cy="33668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you need any further assistance, please feel free to contact:</a:t>
            </a: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Doris Smith, DFA-IGS Administrator, 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Doris.Smith@dfa.Arkansas.gov</a:t>
            </a:r>
            <a:endParaRPr lang="en-US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Jenna Gilliam, DFA-IGS Assistant Administrator, 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Jenna.Gilliam@dfa.Arkansas.gov</a:t>
            </a:r>
            <a:endParaRPr lang="en-US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Alicia Christopher, Fiscal Support Supervisor, 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Alicia.Christopher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@dfa.Arkansas.gov</a:t>
            </a:r>
            <a:endParaRPr lang="en-US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400" b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400" b="1" kern="100" dirty="0">
              <a:solidFill>
                <a:srgbClr val="FF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574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331398_Win32_SL_V13" id="{C59E605D-C281-4A06-BDA0-E97A35AC3AA8}" vid="{25D1D206-DA25-4050-926A-BD6D3A1B50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A8381C-73EB-48EA-B45F-7B7C8C7DF4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E98C35-9ECE-4425-BCBA-00E118C705CE}">
  <ds:schemaRefs>
    <ds:schemaRef ds:uri="http://www.w3.org/XML/1998/namespace"/>
    <ds:schemaRef ds:uri="http://schemas.microsoft.com/sharepoint/v3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16c05727-aa75-4e4a-9b5f-8a80a1165891"/>
    <ds:schemaRef ds:uri="230e9df3-be65-4c73-a93b-d1236ebd677e"/>
    <ds:schemaRef ds:uri="http://schemas.microsoft.com/office/infopath/2007/PartnerControls"/>
    <ds:schemaRef ds:uri="http://schemas.openxmlformats.org/package/2006/metadata/core-properties"/>
    <ds:schemaRef ds:uri="71af3243-3dd4-4a8d-8c0d-dd76da1f02a5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AA6A711-2C3F-4EC0-B88B-62D740851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23</TotalTime>
  <Words>498</Words>
  <Application>Microsoft Office PowerPoint</Application>
  <PresentationFormat>Widescreen</PresentationFormat>
  <Paragraphs>75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</vt:lpstr>
      <vt:lpstr>Arial</vt:lpstr>
      <vt:lpstr>Calibri</vt:lpstr>
      <vt:lpstr>Symbol</vt:lpstr>
      <vt:lpstr>Tenorite</vt:lpstr>
      <vt:lpstr>Wingdings</vt:lpstr>
      <vt:lpstr>Custom</vt:lpstr>
      <vt:lpstr>Ensuring Compliance &amp; Maximizing Grant Impact April 2025</vt:lpstr>
      <vt:lpstr>Overview</vt:lpstr>
      <vt:lpstr>Key Issues &amp; Areas for Improvement</vt:lpstr>
      <vt:lpstr>Resolution Strategy-Budget Modifications</vt:lpstr>
      <vt:lpstr>Strengthening Compliance Together</vt:lpstr>
      <vt:lpstr>Next Steps for Compliance &amp; Support</vt:lpstr>
      <vt:lpstr>Conclusion</vt:lpstr>
      <vt:lpstr>Questions?</vt:lpstr>
    </vt:vector>
  </TitlesOfParts>
  <Company>Arkansas Department of Finance and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Ensuring Compliance &amp; Maximizing Grant Impact Presented by: Jenna Gilliam April 22, 2025</dc:title>
  <dc:creator>Jenna Gilliam</dc:creator>
  <cp:lastModifiedBy>Marlena West</cp:lastModifiedBy>
  <cp:revision>4</cp:revision>
  <cp:lastPrinted>2025-04-22T14:24:35Z</cp:lastPrinted>
  <dcterms:created xsi:type="dcterms:W3CDTF">2025-04-22T13:43:17Z</dcterms:created>
  <dcterms:modified xsi:type="dcterms:W3CDTF">2025-04-25T17:06:40Z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